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53"/>
  </p:notesMasterIdLst>
  <p:sldIdLst>
    <p:sldId id="256" r:id="rId5"/>
    <p:sldId id="267" r:id="rId6"/>
    <p:sldId id="270" r:id="rId7"/>
    <p:sldId id="336" r:id="rId8"/>
    <p:sldId id="296" r:id="rId9"/>
    <p:sldId id="350" r:id="rId10"/>
    <p:sldId id="269" r:id="rId11"/>
    <p:sldId id="271" r:id="rId12"/>
    <p:sldId id="281" r:id="rId13"/>
    <p:sldId id="284" r:id="rId14"/>
    <p:sldId id="312" r:id="rId15"/>
    <p:sldId id="338" r:id="rId16"/>
    <p:sldId id="341" r:id="rId17"/>
    <p:sldId id="272" r:id="rId18"/>
    <p:sldId id="273" r:id="rId19"/>
    <p:sldId id="290" r:id="rId20"/>
    <p:sldId id="274" r:id="rId21"/>
    <p:sldId id="321" r:id="rId22"/>
    <p:sldId id="351" r:id="rId23"/>
    <p:sldId id="282" r:id="rId24"/>
    <p:sldId id="342" r:id="rId25"/>
    <p:sldId id="340" r:id="rId26"/>
    <p:sldId id="343" r:id="rId27"/>
    <p:sldId id="276" r:id="rId28"/>
    <p:sldId id="277" r:id="rId29"/>
    <p:sldId id="300" r:id="rId30"/>
    <p:sldId id="322" r:id="rId31"/>
    <p:sldId id="278" r:id="rId32"/>
    <p:sldId id="324" r:id="rId33"/>
    <p:sldId id="314" r:id="rId34"/>
    <p:sldId id="279" r:id="rId35"/>
    <p:sldId id="325" r:id="rId36"/>
    <p:sldId id="315" r:id="rId37"/>
    <p:sldId id="280" r:id="rId38"/>
    <p:sldId id="309" r:id="rId39"/>
    <p:sldId id="316" r:id="rId40"/>
    <p:sldId id="320" r:id="rId41"/>
    <p:sldId id="344" r:id="rId42"/>
    <p:sldId id="339" r:id="rId43"/>
    <p:sldId id="345" r:id="rId44"/>
    <p:sldId id="346" r:id="rId45"/>
    <p:sldId id="352" r:id="rId46"/>
    <p:sldId id="347" r:id="rId47"/>
    <p:sldId id="348" r:id="rId48"/>
    <p:sldId id="349" r:id="rId49"/>
    <p:sldId id="330" r:id="rId50"/>
    <p:sldId id="323" r:id="rId51"/>
    <p:sldId id="286" r:id="rId52"/>
  </p:sldIdLst>
  <p:sldSz cx="12192000" cy="6858000"/>
  <p:notesSz cx="6858000" cy="9144000"/>
  <p:embeddedFontLst>
    <p:embeddedFont>
      <p:font typeface="Calibri" panose="020F0502020204030204" pitchFamily="34" charset="0"/>
      <p:regular r:id="rId54"/>
      <p:bold r:id="rId55"/>
      <p:italic r:id="rId56"/>
      <p:boldItalic r:id="rId57"/>
    </p:embeddedFont>
    <p:embeddedFont>
      <p:font typeface="Calibri Light" panose="020F0302020204030204" pitchFamily="34" charset="0"/>
      <p:regular r:id="rId58"/>
      <p:italic r:id="rId59"/>
    </p:embeddedFont>
    <p:embeddedFont>
      <p:font typeface="Verdana" panose="020B0604030504040204" pitchFamily="34" charset="0"/>
      <p:regular r:id="rId60"/>
      <p:bold r:id="rId61"/>
      <p:italic r:id="rId62"/>
      <p:boldItalic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480" userDrawn="1">
          <p15:clr>
            <a:srgbClr val="A4A3A4"/>
          </p15:clr>
        </p15:guide>
        <p15:guide id="3" orient="horz" pos="1536" userDrawn="1">
          <p15:clr>
            <a:srgbClr val="A4A3A4"/>
          </p15:clr>
        </p15:guide>
        <p15:guide id="4" orient="horz" pos="309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on Harding" initials="LH" lastIdx="10" clrIdx="0">
    <p:extLst>
      <p:ext uri="{19B8F6BF-5375-455C-9EA6-DF929625EA0E}">
        <p15:presenceInfo xmlns:p15="http://schemas.microsoft.com/office/powerpoint/2012/main" userId="S-1-5-21-4011480752-3806629830-1581444313-28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1F41"/>
    <a:srgbClr val="D0652A"/>
    <a:srgbClr val="256D5A"/>
    <a:srgbClr val="003C71"/>
    <a:srgbClr val="001E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47"/>
    <p:restoredTop sz="95680" autoAdjust="0"/>
  </p:normalViewPr>
  <p:slideViewPr>
    <p:cSldViewPr snapToGrid="0" snapToObjects="1">
      <p:cViewPr varScale="1">
        <p:scale>
          <a:sx n="91" d="100"/>
          <a:sy n="91" d="100"/>
        </p:scale>
        <p:origin x="622" y="29"/>
      </p:cViewPr>
      <p:guideLst>
        <p:guide orient="horz" pos="2328"/>
        <p:guide pos="3480"/>
        <p:guide orient="horz" pos="1536"/>
        <p:guide orient="horz" pos="3096"/>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11477"/>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8.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3.fntdata"/><Relationship Id="rId64"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6.fntdata"/><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7.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264335-AAF2-AB40-BCDF-7702D8D0F0F9}" type="datetimeFigureOut">
              <a:rPr lang="en-US" smtClean="0"/>
              <a:t>9/26/2023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E583AF-883C-734A-865C-1F522E4990A8}" type="slidenum">
              <a:rPr lang="en-US" smtClean="0"/>
              <a:t>‹#›</a:t>
            </a:fld>
            <a:endParaRPr lang="en-US"/>
          </a:p>
        </p:txBody>
      </p:sp>
    </p:spTree>
    <p:extLst>
      <p:ext uri="{BB962C8B-B14F-4D97-AF65-F5344CB8AC3E}">
        <p14:creationId xmlns:p14="http://schemas.microsoft.com/office/powerpoint/2010/main" val="601867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9B84-501D-D14F-B575-DAD161EA55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3A321D-E894-E146-B092-64BB393D8B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0DE4F2-94A3-2A47-9CE9-765931598B16}"/>
              </a:ext>
            </a:extLst>
          </p:cNvPr>
          <p:cNvSpPr>
            <a:spLocks noGrp="1"/>
          </p:cNvSpPr>
          <p:nvPr>
            <p:ph type="dt" sz="half" idx="10"/>
          </p:nvPr>
        </p:nvSpPr>
        <p:spPr/>
        <p:txBody>
          <a:bodyPr/>
          <a:lstStyle/>
          <a:p>
            <a:fld id="{6D7B65FC-05A7-D748-8A30-24F96D4140E2}" type="datetimeFigureOut">
              <a:rPr lang="en-US" smtClean="0"/>
              <a:t>9/26/2023</a:t>
            </a:fld>
            <a:endParaRPr lang="en-US"/>
          </a:p>
        </p:txBody>
      </p:sp>
      <p:sp>
        <p:nvSpPr>
          <p:cNvPr id="5" name="Footer Placeholder 4">
            <a:extLst>
              <a:ext uri="{FF2B5EF4-FFF2-40B4-BE49-F238E27FC236}">
                <a16:creationId xmlns:a16="http://schemas.microsoft.com/office/drawing/2014/main" id="{4E38C00E-889F-3943-BB52-EC140F743F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AB0CA7-4566-774C-85C1-8C92F7165509}"/>
              </a:ext>
            </a:extLst>
          </p:cNvPr>
          <p:cNvSpPr>
            <a:spLocks noGrp="1"/>
          </p:cNvSpPr>
          <p:nvPr>
            <p:ph type="sldNum" sz="quarter" idx="12"/>
          </p:nvPr>
        </p:nvSpPr>
        <p:spPr/>
        <p:txBody>
          <a:bodyPr/>
          <a:lstStyle/>
          <a:p>
            <a:fld id="{C0C8C71B-6887-D04A-9C03-EB5837F85656}" type="slidenum">
              <a:rPr lang="en-US" smtClean="0"/>
              <a:t>‹#›</a:t>
            </a:fld>
            <a:endParaRPr lang="en-US"/>
          </a:p>
        </p:txBody>
      </p:sp>
    </p:spTree>
    <p:extLst>
      <p:ext uri="{BB962C8B-B14F-4D97-AF65-F5344CB8AC3E}">
        <p14:creationId xmlns:p14="http://schemas.microsoft.com/office/powerpoint/2010/main" val="1325785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AFF01B-E42A-D640-89B4-B4EE7AD44513}"/>
              </a:ext>
            </a:extLst>
          </p:cNvPr>
          <p:cNvSpPr>
            <a:spLocks noGrp="1"/>
          </p:cNvSpPr>
          <p:nvPr>
            <p:ph type="dt" sz="half" idx="10"/>
          </p:nvPr>
        </p:nvSpPr>
        <p:spPr/>
        <p:txBody>
          <a:bodyPr/>
          <a:lstStyle/>
          <a:p>
            <a:fld id="{6D7B65FC-05A7-D748-8A30-24F96D4140E2}" type="datetimeFigureOut">
              <a:rPr lang="en-US" smtClean="0"/>
              <a:t>9/26/2023</a:t>
            </a:fld>
            <a:endParaRPr lang="en-US"/>
          </a:p>
        </p:txBody>
      </p:sp>
      <p:sp>
        <p:nvSpPr>
          <p:cNvPr id="3" name="Footer Placeholder 2">
            <a:extLst>
              <a:ext uri="{FF2B5EF4-FFF2-40B4-BE49-F238E27FC236}">
                <a16:creationId xmlns:a16="http://schemas.microsoft.com/office/drawing/2014/main" id="{EEB9C670-0842-1E40-8CB5-292BAAC933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7824C9-4366-424B-8A4F-41E561F70114}"/>
              </a:ext>
            </a:extLst>
          </p:cNvPr>
          <p:cNvSpPr>
            <a:spLocks noGrp="1"/>
          </p:cNvSpPr>
          <p:nvPr>
            <p:ph type="sldNum" sz="quarter" idx="12"/>
          </p:nvPr>
        </p:nvSpPr>
        <p:spPr/>
        <p:txBody>
          <a:bodyPr/>
          <a:lstStyle/>
          <a:p>
            <a:fld id="{C0C8C71B-6887-D04A-9C03-EB5837F85656}" type="slidenum">
              <a:rPr lang="en-US" smtClean="0"/>
              <a:t>‹#›</a:t>
            </a:fld>
            <a:endParaRPr lang="en-US"/>
          </a:p>
        </p:txBody>
      </p:sp>
    </p:spTree>
    <p:extLst>
      <p:ext uri="{BB962C8B-B14F-4D97-AF65-F5344CB8AC3E}">
        <p14:creationId xmlns:p14="http://schemas.microsoft.com/office/powerpoint/2010/main" val="2547372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D99E-E712-F94F-9BC2-C66DE6C3FD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E24BF3-6523-934B-98CD-C6D4B9A147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3E42DD-55C2-B743-8524-B21DBD0751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E6CB99-CDA4-2745-A564-21D532A73A25}"/>
              </a:ext>
            </a:extLst>
          </p:cNvPr>
          <p:cNvSpPr>
            <a:spLocks noGrp="1"/>
          </p:cNvSpPr>
          <p:nvPr>
            <p:ph type="dt" sz="half" idx="10"/>
          </p:nvPr>
        </p:nvSpPr>
        <p:spPr/>
        <p:txBody>
          <a:bodyPr/>
          <a:lstStyle/>
          <a:p>
            <a:fld id="{6D7B65FC-05A7-D748-8A30-24F96D4140E2}" type="datetimeFigureOut">
              <a:rPr lang="en-US" smtClean="0"/>
              <a:t>9/26/2023</a:t>
            </a:fld>
            <a:endParaRPr lang="en-US"/>
          </a:p>
        </p:txBody>
      </p:sp>
      <p:sp>
        <p:nvSpPr>
          <p:cNvPr id="6" name="Footer Placeholder 5">
            <a:extLst>
              <a:ext uri="{FF2B5EF4-FFF2-40B4-BE49-F238E27FC236}">
                <a16:creationId xmlns:a16="http://schemas.microsoft.com/office/drawing/2014/main" id="{A37D146E-A8F0-8745-B529-B01F299E1B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A380F0-D4FA-974D-9006-378DE4FE24AF}"/>
              </a:ext>
            </a:extLst>
          </p:cNvPr>
          <p:cNvSpPr>
            <a:spLocks noGrp="1"/>
          </p:cNvSpPr>
          <p:nvPr>
            <p:ph type="sldNum" sz="quarter" idx="12"/>
          </p:nvPr>
        </p:nvSpPr>
        <p:spPr/>
        <p:txBody>
          <a:bodyPr/>
          <a:lstStyle/>
          <a:p>
            <a:fld id="{C0C8C71B-6887-D04A-9C03-EB5837F85656}" type="slidenum">
              <a:rPr lang="en-US" smtClean="0"/>
              <a:t>‹#›</a:t>
            </a:fld>
            <a:endParaRPr lang="en-US"/>
          </a:p>
        </p:txBody>
      </p:sp>
    </p:spTree>
    <p:extLst>
      <p:ext uri="{BB962C8B-B14F-4D97-AF65-F5344CB8AC3E}">
        <p14:creationId xmlns:p14="http://schemas.microsoft.com/office/powerpoint/2010/main" val="3677254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3649B-2180-4E4D-9DC5-4625F8FB10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A5C783-2326-D246-BFE0-1166B7A70F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440512-36AA-3640-9869-8E8955774F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9092D7-B44E-044F-B32E-EC8819ADCB70}"/>
              </a:ext>
            </a:extLst>
          </p:cNvPr>
          <p:cNvSpPr>
            <a:spLocks noGrp="1"/>
          </p:cNvSpPr>
          <p:nvPr>
            <p:ph type="dt" sz="half" idx="10"/>
          </p:nvPr>
        </p:nvSpPr>
        <p:spPr/>
        <p:txBody>
          <a:bodyPr/>
          <a:lstStyle/>
          <a:p>
            <a:fld id="{6D7B65FC-05A7-D748-8A30-24F96D4140E2}" type="datetimeFigureOut">
              <a:rPr lang="en-US" smtClean="0"/>
              <a:t>9/26/2023</a:t>
            </a:fld>
            <a:endParaRPr lang="en-US"/>
          </a:p>
        </p:txBody>
      </p:sp>
      <p:sp>
        <p:nvSpPr>
          <p:cNvPr id="6" name="Footer Placeholder 5">
            <a:extLst>
              <a:ext uri="{FF2B5EF4-FFF2-40B4-BE49-F238E27FC236}">
                <a16:creationId xmlns:a16="http://schemas.microsoft.com/office/drawing/2014/main" id="{BBB3F4F3-BC71-324A-9002-0662B3FD9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3799D6-151B-064F-84E3-77466C491199}"/>
              </a:ext>
            </a:extLst>
          </p:cNvPr>
          <p:cNvSpPr>
            <a:spLocks noGrp="1"/>
          </p:cNvSpPr>
          <p:nvPr>
            <p:ph type="sldNum" sz="quarter" idx="12"/>
          </p:nvPr>
        </p:nvSpPr>
        <p:spPr/>
        <p:txBody>
          <a:bodyPr/>
          <a:lstStyle/>
          <a:p>
            <a:fld id="{C0C8C71B-6887-D04A-9C03-EB5837F85656}" type="slidenum">
              <a:rPr lang="en-US" smtClean="0"/>
              <a:t>‹#›</a:t>
            </a:fld>
            <a:endParaRPr lang="en-US"/>
          </a:p>
        </p:txBody>
      </p:sp>
    </p:spTree>
    <p:extLst>
      <p:ext uri="{BB962C8B-B14F-4D97-AF65-F5344CB8AC3E}">
        <p14:creationId xmlns:p14="http://schemas.microsoft.com/office/powerpoint/2010/main" val="4059185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0F7C5-CA11-644A-9352-4F80411B9A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941EF0-EC24-7D45-BB0E-EED4DFFD81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F54C7-BC7A-FE48-8965-8833C431680D}"/>
              </a:ext>
            </a:extLst>
          </p:cNvPr>
          <p:cNvSpPr>
            <a:spLocks noGrp="1"/>
          </p:cNvSpPr>
          <p:nvPr>
            <p:ph type="dt" sz="half" idx="10"/>
          </p:nvPr>
        </p:nvSpPr>
        <p:spPr/>
        <p:txBody>
          <a:bodyPr/>
          <a:lstStyle/>
          <a:p>
            <a:fld id="{6D7B65FC-05A7-D748-8A30-24F96D4140E2}" type="datetimeFigureOut">
              <a:rPr lang="en-US" smtClean="0"/>
              <a:t>9/26/2023</a:t>
            </a:fld>
            <a:endParaRPr lang="en-US"/>
          </a:p>
        </p:txBody>
      </p:sp>
      <p:sp>
        <p:nvSpPr>
          <p:cNvPr id="5" name="Footer Placeholder 4">
            <a:extLst>
              <a:ext uri="{FF2B5EF4-FFF2-40B4-BE49-F238E27FC236}">
                <a16:creationId xmlns:a16="http://schemas.microsoft.com/office/drawing/2014/main" id="{8901AAB6-B012-2146-AEE8-2BE312C663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FD663D-B845-D44C-9EA0-A0BFFFB8C582}"/>
              </a:ext>
            </a:extLst>
          </p:cNvPr>
          <p:cNvSpPr>
            <a:spLocks noGrp="1"/>
          </p:cNvSpPr>
          <p:nvPr>
            <p:ph type="sldNum" sz="quarter" idx="12"/>
          </p:nvPr>
        </p:nvSpPr>
        <p:spPr/>
        <p:txBody>
          <a:bodyPr/>
          <a:lstStyle/>
          <a:p>
            <a:fld id="{C0C8C71B-6887-D04A-9C03-EB5837F85656}" type="slidenum">
              <a:rPr lang="en-US" smtClean="0"/>
              <a:t>‹#›</a:t>
            </a:fld>
            <a:endParaRPr lang="en-US"/>
          </a:p>
        </p:txBody>
      </p:sp>
    </p:spTree>
    <p:extLst>
      <p:ext uri="{BB962C8B-B14F-4D97-AF65-F5344CB8AC3E}">
        <p14:creationId xmlns:p14="http://schemas.microsoft.com/office/powerpoint/2010/main" val="15098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BF7BEF-42E2-374C-AB2C-C962220E83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D858B0-E718-2748-8FD1-B5334DDCB1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EEC115-A9A0-FD49-BE2F-5BC1201C8108}"/>
              </a:ext>
            </a:extLst>
          </p:cNvPr>
          <p:cNvSpPr>
            <a:spLocks noGrp="1"/>
          </p:cNvSpPr>
          <p:nvPr>
            <p:ph type="dt" sz="half" idx="10"/>
          </p:nvPr>
        </p:nvSpPr>
        <p:spPr/>
        <p:txBody>
          <a:bodyPr/>
          <a:lstStyle/>
          <a:p>
            <a:fld id="{6D7B65FC-05A7-D748-8A30-24F96D4140E2}" type="datetimeFigureOut">
              <a:rPr lang="en-US" smtClean="0"/>
              <a:t>9/26/2023</a:t>
            </a:fld>
            <a:endParaRPr lang="en-US"/>
          </a:p>
        </p:txBody>
      </p:sp>
      <p:sp>
        <p:nvSpPr>
          <p:cNvPr id="5" name="Footer Placeholder 4">
            <a:extLst>
              <a:ext uri="{FF2B5EF4-FFF2-40B4-BE49-F238E27FC236}">
                <a16:creationId xmlns:a16="http://schemas.microsoft.com/office/drawing/2014/main" id="{B203EE7A-1D82-B241-8103-B844CC185F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1B72A7-246A-324A-9D95-58E072C90B71}"/>
              </a:ext>
            </a:extLst>
          </p:cNvPr>
          <p:cNvSpPr>
            <a:spLocks noGrp="1"/>
          </p:cNvSpPr>
          <p:nvPr>
            <p:ph type="sldNum" sz="quarter" idx="12"/>
          </p:nvPr>
        </p:nvSpPr>
        <p:spPr/>
        <p:txBody>
          <a:bodyPr/>
          <a:lstStyle/>
          <a:p>
            <a:fld id="{C0C8C71B-6887-D04A-9C03-EB5837F85656}" type="slidenum">
              <a:rPr lang="en-US" smtClean="0"/>
              <a:t>‹#›</a:t>
            </a:fld>
            <a:endParaRPr lang="en-US"/>
          </a:p>
        </p:txBody>
      </p:sp>
    </p:spTree>
    <p:extLst>
      <p:ext uri="{BB962C8B-B14F-4D97-AF65-F5344CB8AC3E}">
        <p14:creationId xmlns:p14="http://schemas.microsoft.com/office/powerpoint/2010/main" val="2863856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CEDBAF02-8099-448A-9E91-D0E9176B65BE}"/>
              </a:ext>
            </a:extLst>
          </p:cNvPr>
          <p:cNvSpPr/>
          <p:nvPr userDrawn="1"/>
        </p:nvSpPr>
        <p:spPr>
          <a:xfrm>
            <a:off x="1" y="0"/>
            <a:ext cx="42862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998E50-5572-0545-A049-9662C6E331AE}"/>
              </a:ext>
            </a:extLst>
          </p:cNvPr>
          <p:cNvSpPr>
            <a:spLocks noGrp="1"/>
          </p:cNvSpPr>
          <p:nvPr>
            <p:ph idx="1"/>
          </p:nvPr>
        </p:nvSpPr>
        <p:spPr>
          <a:xfrm>
            <a:off x="4476750" y="1825625"/>
            <a:ext cx="6877049" cy="4351338"/>
          </a:xfrm>
        </p:spPr>
        <p:txBody>
          <a:bodyPr/>
          <a:lstStyle>
            <a:lvl1pPr>
              <a:spcBef>
                <a:spcPts val="0"/>
              </a:spcBef>
              <a:spcAft>
                <a:spcPts val="1200"/>
              </a:spcAft>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3A12920B-2522-5D4F-A4AB-3B5B06DDF51A}"/>
              </a:ext>
            </a:extLst>
          </p:cNvPr>
          <p:cNvSpPr>
            <a:spLocks noGrp="1"/>
          </p:cNvSpPr>
          <p:nvPr>
            <p:ph type="sldNum" sz="quarter" idx="12"/>
          </p:nvPr>
        </p:nvSpPr>
        <p:spPr/>
        <p:txBody>
          <a:bodyPr/>
          <a:lstStyle/>
          <a:p>
            <a:fld id="{C0C8C71B-6887-D04A-9C03-EB5837F85656}" type="slidenum">
              <a:rPr lang="en-US" smtClean="0"/>
              <a:t>‹#›</a:t>
            </a:fld>
            <a:endParaRPr lang="en-US"/>
          </a:p>
        </p:txBody>
      </p:sp>
      <p:grpSp>
        <p:nvGrpSpPr>
          <p:cNvPr id="44" name="Group 43">
            <a:extLst>
              <a:ext uri="{FF2B5EF4-FFF2-40B4-BE49-F238E27FC236}">
                <a16:creationId xmlns:a16="http://schemas.microsoft.com/office/drawing/2014/main" id="{0668B029-742A-480A-830F-A8D83AA89A43}"/>
              </a:ext>
            </a:extLst>
          </p:cNvPr>
          <p:cNvGrpSpPr/>
          <p:nvPr userDrawn="1"/>
        </p:nvGrpSpPr>
        <p:grpSpPr>
          <a:xfrm>
            <a:off x="8238618" y="6225280"/>
            <a:ext cx="3953382" cy="641684"/>
            <a:chOff x="8238618" y="6225280"/>
            <a:chExt cx="3953382" cy="641684"/>
          </a:xfrm>
        </p:grpSpPr>
        <p:sp>
          <p:nvSpPr>
            <p:cNvPr id="8" name="Rectangle 7">
              <a:extLst>
                <a:ext uri="{FF2B5EF4-FFF2-40B4-BE49-F238E27FC236}">
                  <a16:creationId xmlns:a16="http://schemas.microsoft.com/office/drawing/2014/main" id="{A49680D8-AC05-4C6B-A8E6-D11BEAC5BE71}"/>
                </a:ext>
              </a:extLst>
            </p:cNvPr>
            <p:cNvSpPr/>
            <p:nvPr userDrawn="1"/>
          </p:nvSpPr>
          <p:spPr>
            <a:xfrm>
              <a:off x="9500681" y="6225280"/>
              <a:ext cx="2691319" cy="641683"/>
            </a:xfrm>
            <a:prstGeom prst="rect">
              <a:avLst/>
            </a:pr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14">
              <a:extLst>
                <a:ext uri="{FF2B5EF4-FFF2-40B4-BE49-F238E27FC236}">
                  <a16:creationId xmlns:a16="http://schemas.microsoft.com/office/drawing/2014/main" id="{0B162CA7-86E7-4480-80BC-7C4C11C795F9}"/>
                </a:ext>
              </a:extLst>
            </p:cNvPr>
            <p:cNvSpPr/>
            <p:nvPr userDrawn="1"/>
          </p:nvSpPr>
          <p:spPr>
            <a:xfrm>
              <a:off x="8238618" y="6225281"/>
              <a:ext cx="1262063" cy="641683"/>
            </a:xfrm>
            <a:custGeom>
              <a:avLst/>
              <a:gdLst>
                <a:gd name="connsiteX0" fmla="*/ 0 w 901337"/>
                <a:gd name="connsiteY0" fmla="*/ 0 h 585216"/>
                <a:gd name="connsiteX1" fmla="*/ 901337 w 901337"/>
                <a:gd name="connsiteY1" fmla="*/ 0 h 585216"/>
                <a:gd name="connsiteX2" fmla="*/ 901337 w 901337"/>
                <a:gd name="connsiteY2" fmla="*/ 585216 h 585216"/>
                <a:gd name="connsiteX3" fmla="*/ 0 w 901337"/>
                <a:gd name="connsiteY3" fmla="*/ 585216 h 585216"/>
                <a:gd name="connsiteX4" fmla="*/ 0 w 901337"/>
                <a:gd name="connsiteY4" fmla="*/ 0 h 585216"/>
                <a:gd name="connsiteX0" fmla="*/ 368300 w 1269637"/>
                <a:gd name="connsiteY0" fmla="*/ 0 h 585216"/>
                <a:gd name="connsiteX1" fmla="*/ 1269637 w 1269637"/>
                <a:gd name="connsiteY1" fmla="*/ 0 h 585216"/>
                <a:gd name="connsiteX2" fmla="*/ 1269637 w 1269637"/>
                <a:gd name="connsiteY2" fmla="*/ 585216 h 585216"/>
                <a:gd name="connsiteX3" fmla="*/ 0 w 1269637"/>
                <a:gd name="connsiteY3" fmla="*/ 582041 h 585216"/>
                <a:gd name="connsiteX4" fmla="*/ 368300 w 1269637"/>
                <a:gd name="connsiteY4" fmla="*/ 0 h 58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37" h="585216">
                  <a:moveTo>
                    <a:pt x="368300" y="0"/>
                  </a:moveTo>
                  <a:lnTo>
                    <a:pt x="1269637" y="0"/>
                  </a:lnTo>
                  <a:lnTo>
                    <a:pt x="1269637" y="585216"/>
                  </a:lnTo>
                  <a:lnTo>
                    <a:pt x="0" y="582041"/>
                  </a:lnTo>
                  <a:lnTo>
                    <a:pt x="368300" y="0"/>
                  </a:lnTo>
                  <a:close/>
                </a:path>
              </a:pathLst>
            </a:cu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52ED7190-89AE-4A8D-9BEC-2A72EDB526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80152" y="6332280"/>
              <a:ext cx="3045789" cy="431378"/>
            </a:xfrm>
            <a:prstGeom prst="rect">
              <a:avLst/>
            </a:prstGeom>
          </p:spPr>
        </p:pic>
      </p:grpSp>
      <p:sp>
        <p:nvSpPr>
          <p:cNvPr id="13" name="Rectangle 12">
            <a:extLst>
              <a:ext uri="{FF2B5EF4-FFF2-40B4-BE49-F238E27FC236}">
                <a16:creationId xmlns:a16="http://schemas.microsoft.com/office/drawing/2014/main" id="{359497C6-1597-4FBC-9410-ECF6C7588A2F}"/>
              </a:ext>
            </a:extLst>
          </p:cNvPr>
          <p:cNvSpPr/>
          <p:nvPr userDrawn="1"/>
        </p:nvSpPr>
        <p:spPr>
          <a:xfrm>
            <a:off x="2581344" y="218196"/>
            <a:ext cx="9610655" cy="914400"/>
          </a:xfrm>
          <a:prstGeom prst="rect">
            <a:avLst/>
          </a:prstGeom>
          <a:solidFill>
            <a:srgbClr val="003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6E82EF1-27D6-439D-B813-2AC339F0E745}"/>
              </a:ext>
            </a:extLst>
          </p:cNvPr>
          <p:cNvSpPr/>
          <p:nvPr userDrawn="1"/>
        </p:nvSpPr>
        <p:spPr>
          <a:xfrm>
            <a:off x="887492" y="218196"/>
            <a:ext cx="1821340" cy="914400"/>
          </a:xfrm>
          <a:custGeom>
            <a:avLst/>
            <a:gdLst>
              <a:gd name="connsiteX0" fmla="*/ 0 w 901337"/>
              <a:gd name="connsiteY0" fmla="*/ 0 h 585216"/>
              <a:gd name="connsiteX1" fmla="*/ 901337 w 901337"/>
              <a:gd name="connsiteY1" fmla="*/ 0 h 585216"/>
              <a:gd name="connsiteX2" fmla="*/ 901337 w 901337"/>
              <a:gd name="connsiteY2" fmla="*/ 585216 h 585216"/>
              <a:gd name="connsiteX3" fmla="*/ 0 w 901337"/>
              <a:gd name="connsiteY3" fmla="*/ 585216 h 585216"/>
              <a:gd name="connsiteX4" fmla="*/ 0 w 901337"/>
              <a:gd name="connsiteY4" fmla="*/ 0 h 585216"/>
              <a:gd name="connsiteX0" fmla="*/ 368300 w 1269637"/>
              <a:gd name="connsiteY0" fmla="*/ 0 h 585216"/>
              <a:gd name="connsiteX1" fmla="*/ 1269637 w 1269637"/>
              <a:gd name="connsiteY1" fmla="*/ 0 h 585216"/>
              <a:gd name="connsiteX2" fmla="*/ 1269637 w 1269637"/>
              <a:gd name="connsiteY2" fmla="*/ 585216 h 585216"/>
              <a:gd name="connsiteX3" fmla="*/ 0 w 1269637"/>
              <a:gd name="connsiteY3" fmla="*/ 582041 h 585216"/>
              <a:gd name="connsiteX4" fmla="*/ 368300 w 1269637"/>
              <a:gd name="connsiteY4" fmla="*/ 0 h 58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37" h="585216">
                <a:moveTo>
                  <a:pt x="368300" y="0"/>
                </a:moveTo>
                <a:lnTo>
                  <a:pt x="1269637" y="0"/>
                </a:lnTo>
                <a:lnTo>
                  <a:pt x="1269637" y="585216"/>
                </a:lnTo>
                <a:lnTo>
                  <a:pt x="0" y="582041"/>
                </a:lnTo>
                <a:lnTo>
                  <a:pt x="368300" y="0"/>
                </a:lnTo>
                <a:close/>
              </a:path>
            </a:pathLst>
          </a:custGeom>
          <a:solidFill>
            <a:srgbClr val="003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14">
            <a:extLst>
              <a:ext uri="{FF2B5EF4-FFF2-40B4-BE49-F238E27FC236}">
                <a16:creationId xmlns:a16="http://schemas.microsoft.com/office/drawing/2014/main" id="{7A44D585-2F41-4783-AC57-334252291703}"/>
              </a:ext>
            </a:extLst>
          </p:cNvPr>
          <p:cNvSpPr/>
          <p:nvPr userDrawn="1"/>
        </p:nvSpPr>
        <p:spPr>
          <a:xfrm rot="10800000">
            <a:off x="-40901" y="218196"/>
            <a:ext cx="709717" cy="914942"/>
          </a:xfrm>
          <a:custGeom>
            <a:avLst/>
            <a:gdLst>
              <a:gd name="connsiteX0" fmla="*/ 0 w 901337"/>
              <a:gd name="connsiteY0" fmla="*/ 0 h 585216"/>
              <a:gd name="connsiteX1" fmla="*/ 901337 w 901337"/>
              <a:gd name="connsiteY1" fmla="*/ 0 h 585216"/>
              <a:gd name="connsiteX2" fmla="*/ 901337 w 901337"/>
              <a:gd name="connsiteY2" fmla="*/ 585216 h 585216"/>
              <a:gd name="connsiteX3" fmla="*/ 0 w 901337"/>
              <a:gd name="connsiteY3" fmla="*/ 585216 h 585216"/>
              <a:gd name="connsiteX4" fmla="*/ 0 w 901337"/>
              <a:gd name="connsiteY4" fmla="*/ 0 h 585216"/>
              <a:gd name="connsiteX0" fmla="*/ 368300 w 1269637"/>
              <a:gd name="connsiteY0" fmla="*/ 0 h 585216"/>
              <a:gd name="connsiteX1" fmla="*/ 1269637 w 1269637"/>
              <a:gd name="connsiteY1" fmla="*/ 0 h 585216"/>
              <a:gd name="connsiteX2" fmla="*/ 1269637 w 1269637"/>
              <a:gd name="connsiteY2" fmla="*/ 585216 h 585216"/>
              <a:gd name="connsiteX3" fmla="*/ 0 w 1269637"/>
              <a:gd name="connsiteY3" fmla="*/ 582041 h 585216"/>
              <a:gd name="connsiteX4" fmla="*/ 368300 w 1269637"/>
              <a:gd name="connsiteY4" fmla="*/ 0 h 585216"/>
              <a:gd name="connsiteX0" fmla="*/ 368300 w 1269637"/>
              <a:gd name="connsiteY0" fmla="*/ 0 h 585216"/>
              <a:gd name="connsiteX1" fmla="*/ 1269637 w 1269637"/>
              <a:gd name="connsiteY1" fmla="*/ 0 h 585216"/>
              <a:gd name="connsiteX2" fmla="*/ 494736 w 1269637"/>
              <a:gd name="connsiteY2" fmla="*/ 585216 h 585216"/>
              <a:gd name="connsiteX3" fmla="*/ 0 w 1269637"/>
              <a:gd name="connsiteY3" fmla="*/ 582041 h 585216"/>
              <a:gd name="connsiteX4" fmla="*/ 368300 w 1269637"/>
              <a:gd name="connsiteY4" fmla="*/ 0 h 585216"/>
              <a:gd name="connsiteX0" fmla="*/ 368300 w 500985"/>
              <a:gd name="connsiteY0" fmla="*/ 0 h 585216"/>
              <a:gd name="connsiteX1" fmla="*/ 500985 w 500985"/>
              <a:gd name="connsiteY1" fmla="*/ 11475 h 585216"/>
              <a:gd name="connsiteX2" fmla="*/ 494736 w 500985"/>
              <a:gd name="connsiteY2" fmla="*/ 585216 h 585216"/>
              <a:gd name="connsiteX3" fmla="*/ 0 w 500985"/>
              <a:gd name="connsiteY3" fmla="*/ 582041 h 585216"/>
              <a:gd name="connsiteX4" fmla="*/ 368300 w 500985"/>
              <a:gd name="connsiteY4" fmla="*/ 0 h 585216"/>
              <a:gd name="connsiteX0" fmla="*/ 368300 w 494736"/>
              <a:gd name="connsiteY0" fmla="*/ 4288 h 589504"/>
              <a:gd name="connsiteX1" fmla="*/ 494546 w 494736"/>
              <a:gd name="connsiteY1" fmla="*/ 0 h 589504"/>
              <a:gd name="connsiteX2" fmla="*/ 494736 w 494736"/>
              <a:gd name="connsiteY2" fmla="*/ 589504 h 589504"/>
              <a:gd name="connsiteX3" fmla="*/ 0 w 494736"/>
              <a:gd name="connsiteY3" fmla="*/ 586329 h 589504"/>
              <a:gd name="connsiteX4" fmla="*/ 368300 w 494736"/>
              <a:gd name="connsiteY4" fmla="*/ 4288 h 589504"/>
              <a:gd name="connsiteX0" fmla="*/ 368300 w 494736"/>
              <a:gd name="connsiteY0" fmla="*/ 347 h 585563"/>
              <a:gd name="connsiteX1" fmla="*/ 492399 w 494736"/>
              <a:gd name="connsiteY1" fmla="*/ 0 h 585563"/>
              <a:gd name="connsiteX2" fmla="*/ 494736 w 494736"/>
              <a:gd name="connsiteY2" fmla="*/ 585563 h 585563"/>
              <a:gd name="connsiteX3" fmla="*/ 0 w 494736"/>
              <a:gd name="connsiteY3" fmla="*/ 582388 h 585563"/>
              <a:gd name="connsiteX4" fmla="*/ 368300 w 494736"/>
              <a:gd name="connsiteY4" fmla="*/ 347 h 585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736" h="585563">
                <a:moveTo>
                  <a:pt x="368300" y="347"/>
                </a:moveTo>
                <a:lnTo>
                  <a:pt x="492399" y="0"/>
                </a:lnTo>
                <a:cubicBezTo>
                  <a:pt x="492462" y="196501"/>
                  <a:pt x="494673" y="389062"/>
                  <a:pt x="494736" y="585563"/>
                </a:cubicBezTo>
                <a:lnTo>
                  <a:pt x="0" y="582388"/>
                </a:lnTo>
                <a:lnTo>
                  <a:pt x="368300" y="347"/>
                </a:lnTo>
                <a:close/>
              </a:path>
            </a:pathLst>
          </a:custGeom>
          <a:solidFill>
            <a:srgbClr val="003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C6001F93-7565-4B7B-B5C8-2C8B162F2CEA}"/>
              </a:ext>
            </a:extLst>
          </p:cNvPr>
          <p:cNvCxnSpPr>
            <a:cxnSpLocks/>
          </p:cNvCxnSpPr>
          <p:nvPr userDrawn="1"/>
        </p:nvCxnSpPr>
        <p:spPr>
          <a:xfrm rot="18000000">
            <a:off x="511927" y="673535"/>
            <a:ext cx="1051560" cy="0"/>
          </a:xfrm>
          <a:prstGeom prst="line">
            <a:avLst/>
          </a:prstGeom>
          <a:ln w="31750">
            <a:solidFill>
              <a:srgbClr val="003C7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598A389-A6C6-49DF-9640-FFA817BE9F16}"/>
              </a:ext>
            </a:extLst>
          </p:cNvPr>
          <p:cNvCxnSpPr>
            <a:cxnSpLocks/>
          </p:cNvCxnSpPr>
          <p:nvPr userDrawn="1"/>
        </p:nvCxnSpPr>
        <p:spPr>
          <a:xfrm rot="18000000">
            <a:off x="607177" y="734422"/>
            <a:ext cx="1280160" cy="0"/>
          </a:xfrm>
          <a:prstGeom prst="line">
            <a:avLst/>
          </a:prstGeom>
          <a:ln w="317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071E85D-35DF-CD45-A06D-6E4A5A314A7F}"/>
              </a:ext>
            </a:extLst>
          </p:cNvPr>
          <p:cNvSpPr>
            <a:spLocks noGrp="1"/>
          </p:cNvSpPr>
          <p:nvPr userDrawn="1">
            <p:ph type="title" hasCustomPrompt="1"/>
          </p:nvPr>
        </p:nvSpPr>
        <p:spPr>
          <a:xfrm>
            <a:off x="1406597" y="466928"/>
            <a:ext cx="10583081" cy="534987"/>
          </a:xfrm>
        </p:spPr>
        <p:txBody>
          <a:bodyPr>
            <a:normAutofit/>
          </a:bodyPr>
          <a:lstStyle>
            <a:lvl1pPr>
              <a:defRPr sz="320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361829186"/>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240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98E50-5572-0545-A049-9662C6E331AE}"/>
              </a:ext>
            </a:extLst>
          </p:cNvPr>
          <p:cNvSpPr>
            <a:spLocks noGrp="1"/>
          </p:cNvSpPr>
          <p:nvPr>
            <p:ph idx="1"/>
          </p:nvPr>
        </p:nvSpPr>
        <p:spPr>
          <a:xfrm>
            <a:off x="525878" y="1825625"/>
            <a:ext cx="10827921"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3A12920B-2522-5D4F-A4AB-3B5B06DDF51A}"/>
              </a:ext>
            </a:extLst>
          </p:cNvPr>
          <p:cNvSpPr>
            <a:spLocks noGrp="1"/>
          </p:cNvSpPr>
          <p:nvPr>
            <p:ph type="sldNum" sz="quarter" idx="12"/>
          </p:nvPr>
        </p:nvSpPr>
        <p:spPr/>
        <p:txBody>
          <a:bodyPr/>
          <a:lstStyle/>
          <a:p>
            <a:fld id="{C0C8C71B-6887-D04A-9C03-EB5837F85656}" type="slidenum">
              <a:rPr lang="en-US" smtClean="0"/>
              <a:t>‹#›</a:t>
            </a:fld>
            <a:endParaRPr lang="en-US"/>
          </a:p>
        </p:txBody>
      </p:sp>
      <p:sp>
        <p:nvSpPr>
          <p:cNvPr id="8" name="Rectangle 7">
            <a:extLst>
              <a:ext uri="{FF2B5EF4-FFF2-40B4-BE49-F238E27FC236}">
                <a16:creationId xmlns:a16="http://schemas.microsoft.com/office/drawing/2014/main" id="{A49680D8-AC05-4C6B-A8E6-D11BEAC5BE71}"/>
              </a:ext>
            </a:extLst>
          </p:cNvPr>
          <p:cNvSpPr/>
          <p:nvPr userDrawn="1"/>
        </p:nvSpPr>
        <p:spPr>
          <a:xfrm>
            <a:off x="9500681" y="6225280"/>
            <a:ext cx="2691319" cy="641683"/>
          </a:xfrm>
          <a:prstGeom prst="rect">
            <a:avLst/>
          </a:pr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14">
            <a:extLst>
              <a:ext uri="{FF2B5EF4-FFF2-40B4-BE49-F238E27FC236}">
                <a16:creationId xmlns:a16="http://schemas.microsoft.com/office/drawing/2014/main" id="{0B162CA7-86E7-4480-80BC-7C4C11C795F9}"/>
              </a:ext>
            </a:extLst>
          </p:cNvPr>
          <p:cNvSpPr/>
          <p:nvPr userDrawn="1"/>
        </p:nvSpPr>
        <p:spPr>
          <a:xfrm>
            <a:off x="8238618" y="6225281"/>
            <a:ext cx="1262063" cy="641683"/>
          </a:xfrm>
          <a:custGeom>
            <a:avLst/>
            <a:gdLst>
              <a:gd name="connsiteX0" fmla="*/ 0 w 901337"/>
              <a:gd name="connsiteY0" fmla="*/ 0 h 585216"/>
              <a:gd name="connsiteX1" fmla="*/ 901337 w 901337"/>
              <a:gd name="connsiteY1" fmla="*/ 0 h 585216"/>
              <a:gd name="connsiteX2" fmla="*/ 901337 w 901337"/>
              <a:gd name="connsiteY2" fmla="*/ 585216 h 585216"/>
              <a:gd name="connsiteX3" fmla="*/ 0 w 901337"/>
              <a:gd name="connsiteY3" fmla="*/ 585216 h 585216"/>
              <a:gd name="connsiteX4" fmla="*/ 0 w 901337"/>
              <a:gd name="connsiteY4" fmla="*/ 0 h 585216"/>
              <a:gd name="connsiteX0" fmla="*/ 368300 w 1269637"/>
              <a:gd name="connsiteY0" fmla="*/ 0 h 585216"/>
              <a:gd name="connsiteX1" fmla="*/ 1269637 w 1269637"/>
              <a:gd name="connsiteY1" fmla="*/ 0 h 585216"/>
              <a:gd name="connsiteX2" fmla="*/ 1269637 w 1269637"/>
              <a:gd name="connsiteY2" fmla="*/ 585216 h 585216"/>
              <a:gd name="connsiteX3" fmla="*/ 0 w 1269637"/>
              <a:gd name="connsiteY3" fmla="*/ 582041 h 585216"/>
              <a:gd name="connsiteX4" fmla="*/ 368300 w 1269637"/>
              <a:gd name="connsiteY4" fmla="*/ 0 h 58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37" h="585216">
                <a:moveTo>
                  <a:pt x="368300" y="0"/>
                </a:moveTo>
                <a:lnTo>
                  <a:pt x="1269637" y="0"/>
                </a:lnTo>
                <a:lnTo>
                  <a:pt x="1269637" y="585216"/>
                </a:lnTo>
                <a:lnTo>
                  <a:pt x="0" y="582041"/>
                </a:lnTo>
                <a:lnTo>
                  <a:pt x="368300" y="0"/>
                </a:lnTo>
                <a:close/>
              </a:path>
            </a:pathLst>
          </a:cu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52ED7190-89AE-4A8D-9BEC-2A72EDB526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80152" y="6332280"/>
            <a:ext cx="3045789" cy="431378"/>
          </a:xfrm>
          <a:prstGeom prst="rect">
            <a:avLst/>
          </a:prstGeom>
        </p:spPr>
      </p:pic>
      <p:sp>
        <p:nvSpPr>
          <p:cNvPr id="14" name="Rectangle 13">
            <a:extLst>
              <a:ext uri="{FF2B5EF4-FFF2-40B4-BE49-F238E27FC236}">
                <a16:creationId xmlns:a16="http://schemas.microsoft.com/office/drawing/2014/main" id="{8E7FDB96-F0AB-4178-AFBF-65C87F9F64ED}"/>
              </a:ext>
            </a:extLst>
          </p:cNvPr>
          <p:cNvSpPr/>
          <p:nvPr userDrawn="1"/>
        </p:nvSpPr>
        <p:spPr>
          <a:xfrm>
            <a:off x="-166521" y="218196"/>
            <a:ext cx="12358521" cy="914400"/>
          </a:xfrm>
          <a:prstGeom prst="rect">
            <a:avLst/>
          </a:prstGeom>
          <a:solidFill>
            <a:srgbClr val="003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15EF1D72-A342-4740-B870-3EBE2C08870A}"/>
              </a:ext>
            </a:extLst>
          </p:cNvPr>
          <p:cNvCxnSpPr>
            <a:cxnSpLocks/>
          </p:cNvCxnSpPr>
          <p:nvPr userDrawn="1"/>
        </p:nvCxnSpPr>
        <p:spPr>
          <a:xfrm rot="18000000">
            <a:off x="373705" y="734422"/>
            <a:ext cx="12801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0BDC839D-BF14-46B6-BD3A-7508E5EF6F7F}"/>
              </a:ext>
            </a:extLst>
          </p:cNvPr>
          <p:cNvSpPr>
            <a:spLocks noGrp="1"/>
          </p:cNvSpPr>
          <p:nvPr>
            <p:ph type="title" hasCustomPrompt="1"/>
          </p:nvPr>
        </p:nvSpPr>
        <p:spPr>
          <a:xfrm>
            <a:off x="1153669" y="466928"/>
            <a:ext cx="10928084" cy="534987"/>
          </a:xfrm>
        </p:spPr>
        <p:txBody>
          <a:bodyPr>
            <a:normAutofit/>
          </a:bodyPr>
          <a:lstStyle>
            <a:lvl1pPr>
              <a:defRPr sz="32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9CC5EE74-9F15-48FA-AE2B-C787C8321D4F}"/>
              </a:ext>
            </a:extLst>
          </p:cNvPr>
          <p:cNvCxnSpPr/>
          <p:nvPr userDrawn="1"/>
        </p:nvCxnSpPr>
        <p:spPr>
          <a:xfrm flipH="1">
            <a:off x="-560927" y="-542365"/>
            <a:ext cx="1819835" cy="3164541"/>
          </a:xfrm>
          <a:prstGeom prst="line">
            <a:avLst/>
          </a:prstGeom>
          <a:ln w="3460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2715A29-0285-4F1E-A7DC-024E407C4C19}"/>
              </a:ext>
            </a:extLst>
          </p:cNvPr>
          <p:cNvCxnSpPr/>
          <p:nvPr userDrawn="1"/>
        </p:nvCxnSpPr>
        <p:spPr>
          <a:xfrm flipH="1">
            <a:off x="-417075" y="-247666"/>
            <a:ext cx="1819835" cy="3164541"/>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4BB6E12-FBC8-45E0-8915-AA05B47A0579}"/>
              </a:ext>
            </a:extLst>
          </p:cNvPr>
          <p:cNvCxnSpPr/>
          <p:nvPr userDrawn="1"/>
        </p:nvCxnSpPr>
        <p:spPr>
          <a:xfrm flipH="1">
            <a:off x="-166521" y="-385273"/>
            <a:ext cx="1819835" cy="316454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2113977"/>
      </p:ext>
    </p:extLst>
  </p:cSld>
  <p:clrMapOvr>
    <a:masterClrMapping/>
  </p:clrMapOvr>
  <p:extLst>
    <p:ext uri="{DCECCB84-F9BA-43D5-87BE-67443E8EF086}">
      <p15:sldGuideLst xmlns:p15="http://schemas.microsoft.com/office/powerpoint/2012/main">
        <p15:guide id="1" orient="horz" pos="2160">
          <p15:clr>
            <a:srgbClr val="FBAE40"/>
          </p15:clr>
        </p15:guide>
        <p15:guide id="2" pos="240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and Content LEFT TIT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98E50-5572-0545-A049-9662C6E331AE}"/>
              </a:ext>
            </a:extLst>
          </p:cNvPr>
          <p:cNvSpPr>
            <a:spLocks noGrp="1"/>
          </p:cNvSpPr>
          <p:nvPr>
            <p:ph idx="1"/>
          </p:nvPr>
        </p:nvSpPr>
        <p:spPr>
          <a:xfrm>
            <a:off x="4197520" y="1326848"/>
            <a:ext cx="7664043" cy="485011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3A12920B-2522-5D4F-A4AB-3B5B06DDF51A}"/>
              </a:ext>
            </a:extLst>
          </p:cNvPr>
          <p:cNvSpPr>
            <a:spLocks noGrp="1"/>
          </p:cNvSpPr>
          <p:nvPr>
            <p:ph type="sldNum" sz="quarter" idx="12"/>
          </p:nvPr>
        </p:nvSpPr>
        <p:spPr/>
        <p:txBody>
          <a:bodyPr/>
          <a:lstStyle/>
          <a:p>
            <a:fld id="{C0C8C71B-6887-D04A-9C03-EB5837F85656}" type="slidenum">
              <a:rPr lang="en-US" smtClean="0"/>
              <a:t>‹#›</a:t>
            </a:fld>
            <a:endParaRPr lang="en-US"/>
          </a:p>
        </p:txBody>
      </p:sp>
      <p:sp>
        <p:nvSpPr>
          <p:cNvPr id="8" name="Rectangle 7">
            <a:extLst>
              <a:ext uri="{FF2B5EF4-FFF2-40B4-BE49-F238E27FC236}">
                <a16:creationId xmlns:a16="http://schemas.microsoft.com/office/drawing/2014/main" id="{A49680D8-AC05-4C6B-A8E6-D11BEAC5BE71}"/>
              </a:ext>
            </a:extLst>
          </p:cNvPr>
          <p:cNvSpPr/>
          <p:nvPr userDrawn="1"/>
        </p:nvSpPr>
        <p:spPr>
          <a:xfrm>
            <a:off x="9500681" y="6225280"/>
            <a:ext cx="2691319" cy="641683"/>
          </a:xfrm>
          <a:prstGeom prst="rect">
            <a:avLst/>
          </a:pr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14">
            <a:extLst>
              <a:ext uri="{FF2B5EF4-FFF2-40B4-BE49-F238E27FC236}">
                <a16:creationId xmlns:a16="http://schemas.microsoft.com/office/drawing/2014/main" id="{0B162CA7-86E7-4480-80BC-7C4C11C795F9}"/>
              </a:ext>
            </a:extLst>
          </p:cNvPr>
          <p:cNvSpPr/>
          <p:nvPr userDrawn="1"/>
        </p:nvSpPr>
        <p:spPr>
          <a:xfrm>
            <a:off x="8238618" y="6225281"/>
            <a:ext cx="1262063" cy="641683"/>
          </a:xfrm>
          <a:custGeom>
            <a:avLst/>
            <a:gdLst>
              <a:gd name="connsiteX0" fmla="*/ 0 w 901337"/>
              <a:gd name="connsiteY0" fmla="*/ 0 h 585216"/>
              <a:gd name="connsiteX1" fmla="*/ 901337 w 901337"/>
              <a:gd name="connsiteY1" fmla="*/ 0 h 585216"/>
              <a:gd name="connsiteX2" fmla="*/ 901337 w 901337"/>
              <a:gd name="connsiteY2" fmla="*/ 585216 h 585216"/>
              <a:gd name="connsiteX3" fmla="*/ 0 w 901337"/>
              <a:gd name="connsiteY3" fmla="*/ 585216 h 585216"/>
              <a:gd name="connsiteX4" fmla="*/ 0 w 901337"/>
              <a:gd name="connsiteY4" fmla="*/ 0 h 585216"/>
              <a:gd name="connsiteX0" fmla="*/ 368300 w 1269637"/>
              <a:gd name="connsiteY0" fmla="*/ 0 h 585216"/>
              <a:gd name="connsiteX1" fmla="*/ 1269637 w 1269637"/>
              <a:gd name="connsiteY1" fmla="*/ 0 h 585216"/>
              <a:gd name="connsiteX2" fmla="*/ 1269637 w 1269637"/>
              <a:gd name="connsiteY2" fmla="*/ 585216 h 585216"/>
              <a:gd name="connsiteX3" fmla="*/ 0 w 1269637"/>
              <a:gd name="connsiteY3" fmla="*/ 582041 h 585216"/>
              <a:gd name="connsiteX4" fmla="*/ 368300 w 1269637"/>
              <a:gd name="connsiteY4" fmla="*/ 0 h 58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37" h="585216">
                <a:moveTo>
                  <a:pt x="368300" y="0"/>
                </a:moveTo>
                <a:lnTo>
                  <a:pt x="1269637" y="0"/>
                </a:lnTo>
                <a:lnTo>
                  <a:pt x="1269637" y="585216"/>
                </a:lnTo>
                <a:lnTo>
                  <a:pt x="0" y="582041"/>
                </a:lnTo>
                <a:lnTo>
                  <a:pt x="368300" y="0"/>
                </a:lnTo>
                <a:close/>
              </a:path>
            </a:pathLst>
          </a:cu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52ED7190-89AE-4A8D-9BEC-2A72EDB526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80152" y="6332280"/>
            <a:ext cx="3045789" cy="431378"/>
          </a:xfrm>
          <a:prstGeom prst="rect">
            <a:avLst/>
          </a:prstGeom>
        </p:spPr>
      </p:pic>
      <p:sp>
        <p:nvSpPr>
          <p:cNvPr id="13" name="Rectangle 12">
            <a:extLst>
              <a:ext uri="{FF2B5EF4-FFF2-40B4-BE49-F238E27FC236}">
                <a16:creationId xmlns:a16="http://schemas.microsoft.com/office/drawing/2014/main" id="{FB42214E-633F-4ADC-935F-FD4C3D484F65}"/>
              </a:ext>
            </a:extLst>
          </p:cNvPr>
          <p:cNvSpPr/>
          <p:nvPr userDrawn="1"/>
        </p:nvSpPr>
        <p:spPr>
          <a:xfrm>
            <a:off x="0" y="0"/>
            <a:ext cx="3931461" cy="6858000"/>
          </a:xfrm>
          <a:prstGeom prst="rect">
            <a:avLst/>
          </a:prstGeom>
          <a:solidFill>
            <a:srgbClr val="003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a:extLst>
              <a:ext uri="{FF2B5EF4-FFF2-40B4-BE49-F238E27FC236}">
                <a16:creationId xmlns:a16="http://schemas.microsoft.com/office/drawing/2014/main" id="{0BDC839D-BF14-46B6-BD3A-7508E5EF6F7F}"/>
              </a:ext>
            </a:extLst>
          </p:cNvPr>
          <p:cNvSpPr>
            <a:spLocks noGrp="1"/>
          </p:cNvSpPr>
          <p:nvPr>
            <p:ph type="title" hasCustomPrompt="1"/>
          </p:nvPr>
        </p:nvSpPr>
        <p:spPr>
          <a:xfrm>
            <a:off x="965674" y="723240"/>
            <a:ext cx="2965787" cy="1977482"/>
          </a:xfrm>
        </p:spPr>
        <p:txBody>
          <a:bodyPr tIns="0" bIns="0" anchor="t" anchorCtr="0">
            <a:normAutofit/>
          </a:bodyPr>
          <a:lstStyle>
            <a:lvl1pPr>
              <a:defRPr sz="32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5" name="Straight Connector 14">
            <a:extLst>
              <a:ext uri="{FF2B5EF4-FFF2-40B4-BE49-F238E27FC236}">
                <a16:creationId xmlns:a16="http://schemas.microsoft.com/office/drawing/2014/main" id="{112DC2D1-33AD-4510-9637-867150C9D110}"/>
              </a:ext>
            </a:extLst>
          </p:cNvPr>
          <p:cNvCxnSpPr/>
          <p:nvPr userDrawn="1"/>
        </p:nvCxnSpPr>
        <p:spPr>
          <a:xfrm flipH="1">
            <a:off x="-560927" y="-542365"/>
            <a:ext cx="1819835" cy="3164541"/>
          </a:xfrm>
          <a:prstGeom prst="line">
            <a:avLst/>
          </a:prstGeom>
          <a:ln w="3460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83ED2FD-491E-44F7-B3A6-C6DBBBE8B317}"/>
              </a:ext>
            </a:extLst>
          </p:cNvPr>
          <p:cNvCxnSpPr/>
          <p:nvPr userDrawn="1"/>
        </p:nvCxnSpPr>
        <p:spPr>
          <a:xfrm flipH="1">
            <a:off x="-417075" y="-247666"/>
            <a:ext cx="1819835" cy="3164541"/>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EF81FC5-5B13-46E6-B1E6-A2156090C095}"/>
              </a:ext>
            </a:extLst>
          </p:cNvPr>
          <p:cNvCxnSpPr/>
          <p:nvPr userDrawn="1"/>
        </p:nvCxnSpPr>
        <p:spPr>
          <a:xfrm flipH="1">
            <a:off x="-166521" y="-385273"/>
            <a:ext cx="1819835" cy="316454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060551"/>
      </p:ext>
    </p:extLst>
  </p:cSld>
  <p:clrMapOvr>
    <a:masterClrMapping/>
  </p:clrMapOvr>
  <p:extLst>
    <p:ext uri="{DCECCB84-F9BA-43D5-87BE-67443E8EF086}">
      <p15:sldGuideLst xmlns:p15="http://schemas.microsoft.com/office/powerpoint/2012/main">
        <p15:guide id="1" orient="horz" pos="2160">
          <p15:clr>
            <a:srgbClr val="FBAE40"/>
          </p15:clr>
        </p15:guide>
        <p15:guide id="2" pos="2400">
          <p15:clr>
            <a:srgbClr val="FBAE40"/>
          </p15:clr>
        </p15:guide>
        <p15:guide id="3" orient="horz" pos="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98E50-5572-0545-A049-9662C6E331AE}"/>
              </a:ext>
            </a:extLst>
          </p:cNvPr>
          <p:cNvSpPr>
            <a:spLocks noGrp="1"/>
          </p:cNvSpPr>
          <p:nvPr>
            <p:ph idx="1"/>
          </p:nvPr>
        </p:nvSpPr>
        <p:spPr>
          <a:xfrm>
            <a:off x="4476750" y="1825625"/>
            <a:ext cx="6877049"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3A12920B-2522-5D4F-A4AB-3B5B06DDF51A}"/>
              </a:ext>
            </a:extLst>
          </p:cNvPr>
          <p:cNvSpPr>
            <a:spLocks noGrp="1"/>
          </p:cNvSpPr>
          <p:nvPr>
            <p:ph type="sldNum" sz="quarter" idx="12"/>
          </p:nvPr>
        </p:nvSpPr>
        <p:spPr/>
        <p:txBody>
          <a:bodyPr/>
          <a:lstStyle/>
          <a:p>
            <a:fld id="{C0C8C71B-6887-D04A-9C03-EB5837F85656}" type="slidenum">
              <a:rPr lang="en-US" smtClean="0"/>
              <a:t>‹#›</a:t>
            </a:fld>
            <a:endParaRPr lang="en-US"/>
          </a:p>
        </p:txBody>
      </p:sp>
      <p:sp>
        <p:nvSpPr>
          <p:cNvPr id="8" name="Rectangle 7">
            <a:extLst>
              <a:ext uri="{FF2B5EF4-FFF2-40B4-BE49-F238E27FC236}">
                <a16:creationId xmlns:a16="http://schemas.microsoft.com/office/drawing/2014/main" id="{A49680D8-AC05-4C6B-A8E6-D11BEAC5BE71}"/>
              </a:ext>
            </a:extLst>
          </p:cNvPr>
          <p:cNvSpPr/>
          <p:nvPr userDrawn="1"/>
        </p:nvSpPr>
        <p:spPr>
          <a:xfrm>
            <a:off x="9500681" y="6225280"/>
            <a:ext cx="2691319" cy="641683"/>
          </a:xfrm>
          <a:prstGeom prst="rect">
            <a:avLst/>
          </a:pr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14">
            <a:extLst>
              <a:ext uri="{FF2B5EF4-FFF2-40B4-BE49-F238E27FC236}">
                <a16:creationId xmlns:a16="http://schemas.microsoft.com/office/drawing/2014/main" id="{0B162CA7-86E7-4480-80BC-7C4C11C795F9}"/>
              </a:ext>
            </a:extLst>
          </p:cNvPr>
          <p:cNvSpPr/>
          <p:nvPr userDrawn="1"/>
        </p:nvSpPr>
        <p:spPr>
          <a:xfrm>
            <a:off x="8238618" y="6225281"/>
            <a:ext cx="1262063" cy="641683"/>
          </a:xfrm>
          <a:custGeom>
            <a:avLst/>
            <a:gdLst>
              <a:gd name="connsiteX0" fmla="*/ 0 w 901337"/>
              <a:gd name="connsiteY0" fmla="*/ 0 h 585216"/>
              <a:gd name="connsiteX1" fmla="*/ 901337 w 901337"/>
              <a:gd name="connsiteY1" fmla="*/ 0 h 585216"/>
              <a:gd name="connsiteX2" fmla="*/ 901337 w 901337"/>
              <a:gd name="connsiteY2" fmla="*/ 585216 h 585216"/>
              <a:gd name="connsiteX3" fmla="*/ 0 w 901337"/>
              <a:gd name="connsiteY3" fmla="*/ 585216 h 585216"/>
              <a:gd name="connsiteX4" fmla="*/ 0 w 901337"/>
              <a:gd name="connsiteY4" fmla="*/ 0 h 585216"/>
              <a:gd name="connsiteX0" fmla="*/ 368300 w 1269637"/>
              <a:gd name="connsiteY0" fmla="*/ 0 h 585216"/>
              <a:gd name="connsiteX1" fmla="*/ 1269637 w 1269637"/>
              <a:gd name="connsiteY1" fmla="*/ 0 h 585216"/>
              <a:gd name="connsiteX2" fmla="*/ 1269637 w 1269637"/>
              <a:gd name="connsiteY2" fmla="*/ 585216 h 585216"/>
              <a:gd name="connsiteX3" fmla="*/ 0 w 1269637"/>
              <a:gd name="connsiteY3" fmla="*/ 582041 h 585216"/>
              <a:gd name="connsiteX4" fmla="*/ 368300 w 1269637"/>
              <a:gd name="connsiteY4" fmla="*/ 0 h 58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37" h="585216">
                <a:moveTo>
                  <a:pt x="368300" y="0"/>
                </a:moveTo>
                <a:lnTo>
                  <a:pt x="1269637" y="0"/>
                </a:lnTo>
                <a:lnTo>
                  <a:pt x="1269637" y="585216"/>
                </a:lnTo>
                <a:lnTo>
                  <a:pt x="0" y="582041"/>
                </a:lnTo>
                <a:lnTo>
                  <a:pt x="368300" y="0"/>
                </a:lnTo>
                <a:close/>
              </a:path>
            </a:pathLst>
          </a:cu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52ED7190-89AE-4A8D-9BEC-2A72EDB526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80152" y="6332280"/>
            <a:ext cx="3045789" cy="431378"/>
          </a:xfrm>
          <a:prstGeom prst="rect">
            <a:avLst/>
          </a:prstGeom>
        </p:spPr>
      </p:pic>
      <p:grpSp>
        <p:nvGrpSpPr>
          <p:cNvPr id="16" name="Group 15">
            <a:extLst>
              <a:ext uri="{FF2B5EF4-FFF2-40B4-BE49-F238E27FC236}">
                <a16:creationId xmlns:a16="http://schemas.microsoft.com/office/drawing/2014/main" id="{6B5B9488-077C-443B-ACBC-DAB5AEF9F189}"/>
              </a:ext>
            </a:extLst>
          </p:cNvPr>
          <p:cNvGrpSpPr/>
          <p:nvPr userDrawn="1"/>
        </p:nvGrpSpPr>
        <p:grpSpPr>
          <a:xfrm>
            <a:off x="3286125" y="94342"/>
            <a:ext cx="8905875" cy="914400"/>
            <a:chOff x="2790532" y="107737"/>
            <a:chExt cx="11954247" cy="914400"/>
          </a:xfrm>
        </p:grpSpPr>
        <p:sp>
          <p:nvSpPr>
            <p:cNvPr id="13" name="Rectangle 12">
              <a:extLst>
                <a:ext uri="{FF2B5EF4-FFF2-40B4-BE49-F238E27FC236}">
                  <a16:creationId xmlns:a16="http://schemas.microsoft.com/office/drawing/2014/main" id="{359497C6-1597-4FBC-9410-ECF6C7588A2F}"/>
                </a:ext>
              </a:extLst>
            </p:cNvPr>
            <p:cNvSpPr/>
            <p:nvPr userDrawn="1"/>
          </p:nvSpPr>
          <p:spPr>
            <a:xfrm>
              <a:off x="5196939" y="107737"/>
              <a:ext cx="9547840" cy="914400"/>
            </a:xfrm>
            <a:prstGeom prst="rect">
              <a:avLst/>
            </a:prstGeom>
            <a:solidFill>
              <a:srgbClr val="001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6E82EF1-27D6-439D-B813-2AC339F0E745}"/>
                </a:ext>
              </a:extLst>
            </p:cNvPr>
            <p:cNvSpPr/>
            <p:nvPr userDrawn="1"/>
          </p:nvSpPr>
          <p:spPr>
            <a:xfrm>
              <a:off x="2790532" y="107737"/>
              <a:ext cx="2444762" cy="914400"/>
            </a:xfrm>
            <a:custGeom>
              <a:avLst/>
              <a:gdLst>
                <a:gd name="connsiteX0" fmla="*/ 0 w 901337"/>
                <a:gd name="connsiteY0" fmla="*/ 0 h 585216"/>
                <a:gd name="connsiteX1" fmla="*/ 901337 w 901337"/>
                <a:gd name="connsiteY1" fmla="*/ 0 h 585216"/>
                <a:gd name="connsiteX2" fmla="*/ 901337 w 901337"/>
                <a:gd name="connsiteY2" fmla="*/ 585216 h 585216"/>
                <a:gd name="connsiteX3" fmla="*/ 0 w 901337"/>
                <a:gd name="connsiteY3" fmla="*/ 585216 h 585216"/>
                <a:gd name="connsiteX4" fmla="*/ 0 w 901337"/>
                <a:gd name="connsiteY4" fmla="*/ 0 h 585216"/>
                <a:gd name="connsiteX0" fmla="*/ 368300 w 1269637"/>
                <a:gd name="connsiteY0" fmla="*/ 0 h 585216"/>
                <a:gd name="connsiteX1" fmla="*/ 1269637 w 1269637"/>
                <a:gd name="connsiteY1" fmla="*/ 0 h 585216"/>
                <a:gd name="connsiteX2" fmla="*/ 1269637 w 1269637"/>
                <a:gd name="connsiteY2" fmla="*/ 585216 h 585216"/>
                <a:gd name="connsiteX3" fmla="*/ 0 w 1269637"/>
                <a:gd name="connsiteY3" fmla="*/ 582041 h 585216"/>
                <a:gd name="connsiteX4" fmla="*/ 368300 w 1269637"/>
                <a:gd name="connsiteY4" fmla="*/ 0 h 58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37" h="585216">
                  <a:moveTo>
                    <a:pt x="368300" y="0"/>
                  </a:moveTo>
                  <a:lnTo>
                    <a:pt x="1269637" y="0"/>
                  </a:lnTo>
                  <a:lnTo>
                    <a:pt x="1269637" y="585216"/>
                  </a:lnTo>
                  <a:lnTo>
                    <a:pt x="0" y="582041"/>
                  </a:lnTo>
                  <a:lnTo>
                    <a:pt x="368300" y="0"/>
                  </a:lnTo>
                  <a:close/>
                </a:path>
              </a:pathLst>
            </a:custGeom>
            <a:solidFill>
              <a:srgbClr val="001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1071E85D-35DF-CD45-A06D-6E4A5A314A7F}"/>
              </a:ext>
            </a:extLst>
          </p:cNvPr>
          <p:cNvSpPr>
            <a:spLocks noGrp="1"/>
          </p:cNvSpPr>
          <p:nvPr>
            <p:ph type="title" hasCustomPrompt="1"/>
          </p:nvPr>
        </p:nvSpPr>
        <p:spPr>
          <a:xfrm>
            <a:off x="4186272" y="-47002"/>
            <a:ext cx="8848656" cy="1197088"/>
          </a:xfrm>
        </p:spPr>
        <p:txBody>
          <a:bodyPr>
            <a:normAutofit/>
          </a:bodyPr>
          <a:lstStyle>
            <a:lvl1pPr>
              <a:defRPr sz="32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408294616"/>
      </p:ext>
    </p:extLst>
  </p:cSld>
  <p:clrMapOvr>
    <a:masterClrMapping/>
  </p:clrMapOvr>
  <p:extLst>
    <p:ext uri="{DCECCB84-F9BA-43D5-87BE-67443E8EF086}">
      <p15:sldGuideLst xmlns:p15="http://schemas.microsoft.com/office/powerpoint/2012/main">
        <p15:guide id="1" orient="horz" pos="2160">
          <p15:clr>
            <a:srgbClr val="FBAE40"/>
          </p15:clr>
        </p15:guide>
        <p15:guide id="2" pos="240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AB4C6-FA46-A84D-99A6-A90ECB9D6E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FE8E25-CA6D-8645-9F8D-2A3B6F7D6B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C6C9F3-6477-4245-AD32-4528D6AC0AEE}"/>
              </a:ext>
            </a:extLst>
          </p:cNvPr>
          <p:cNvSpPr>
            <a:spLocks noGrp="1"/>
          </p:cNvSpPr>
          <p:nvPr>
            <p:ph type="dt" sz="half" idx="10"/>
          </p:nvPr>
        </p:nvSpPr>
        <p:spPr/>
        <p:txBody>
          <a:bodyPr/>
          <a:lstStyle/>
          <a:p>
            <a:fld id="{6D7B65FC-05A7-D748-8A30-24F96D4140E2}" type="datetimeFigureOut">
              <a:rPr lang="en-US" smtClean="0"/>
              <a:t>9/26/2023</a:t>
            </a:fld>
            <a:endParaRPr lang="en-US"/>
          </a:p>
        </p:txBody>
      </p:sp>
      <p:sp>
        <p:nvSpPr>
          <p:cNvPr id="5" name="Footer Placeholder 4">
            <a:extLst>
              <a:ext uri="{FF2B5EF4-FFF2-40B4-BE49-F238E27FC236}">
                <a16:creationId xmlns:a16="http://schemas.microsoft.com/office/drawing/2014/main" id="{2B41C750-1DC4-9F49-80BB-B4A4339EB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6DAA1F-1F95-5C4B-9F0A-D9CE3E40F3B6}"/>
              </a:ext>
            </a:extLst>
          </p:cNvPr>
          <p:cNvSpPr>
            <a:spLocks noGrp="1"/>
          </p:cNvSpPr>
          <p:nvPr>
            <p:ph type="sldNum" sz="quarter" idx="12"/>
          </p:nvPr>
        </p:nvSpPr>
        <p:spPr/>
        <p:txBody>
          <a:bodyPr/>
          <a:lstStyle/>
          <a:p>
            <a:fld id="{C0C8C71B-6887-D04A-9C03-EB5837F85656}" type="slidenum">
              <a:rPr lang="en-US" smtClean="0"/>
              <a:t>‹#›</a:t>
            </a:fld>
            <a:endParaRPr lang="en-US"/>
          </a:p>
        </p:txBody>
      </p:sp>
    </p:spTree>
    <p:extLst>
      <p:ext uri="{BB962C8B-B14F-4D97-AF65-F5344CB8AC3E}">
        <p14:creationId xmlns:p14="http://schemas.microsoft.com/office/powerpoint/2010/main" val="315903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D443-4A94-CB44-8F62-ADA869676A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670440-5676-CF4E-BB15-009F60977D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F40324-0FE8-DB43-8397-E9BD841DE4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F8410E-23A3-354D-A9BB-243BC50FED07}"/>
              </a:ext>
            </a:extLst>
          </p:cNvPr>
          <p:cNvSpPr>
            <a:spLocks noGrp="1"/>
          </p:cNvSpPr>
          <p:nvPr>
            <p:ph type="dt" sz="half" idx="10"/>
          </p:nvPr>
        </p:nvSpPr>
        <p:spPr/>
        <p:txBody>
          <a:bodyPr/>
          <a:lstStyle/>
          <a:p>
            <a:fld id="{6D7B65FC-05A7-D748-8A30-24F96D4140E2}" type="datetimeFigureOut">
              <a:rPr lang="en-US" smtClean="0"/>
              <a:t>9/26/2023</a:t>
            </a:fld>
            <a:endParaRPr lang="en-US"/>
          </a:p>
        </p:txBody>
      </p:sp>
      <p:sp>
        <p:nvSpPr>
          <p:cNvPr id="6" name="Footer Placeholder 5">
            <a:extLst>
              <a:ext uri="{FF2B5EF4-FFF2-40B4-BE49-F238E27FC236}">
                <a16:creationId xmlns:a16="http://schemas.microsoft.com/office/drawing/2014/main" id="{D7BA026A-A314-1D4E-892C-107C381907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280C33-847F-D04B-B85A-201780162891}"/>
              </a:ext>
            </a:extLst>
          </p:cNvPr>
          <p:cNvSpPr>
            <a:spLocks noGrp="1"/>
          </p:cNvSpPr>
          <p:nvPr>
            <p:ph type="sldNum" sz="quarter" idx="12"/>
          </p:nvPr>
        </p:nvSpPr>
        <p:spPr/>
        <p:txBody>
          <a:bodyPr/>
          <a:lstStyle/>
          <a:p>
            <a:fld id="{C0C8C71B-6887-D04A-9C03-EB5837F85656}" type="slidenum">
              <a:rPr lang="en-US" smtClean="0"/>
              <a:t>‹#›</a:t>
            </a:fld>
            <a:endParaRPr lang="en-US"/>
          </a:p>
        </p:txBody>
      </p:sp>
    </p:spTree>
    <p:extLst>
      <p:ext uri="{BB962C8B-B14F-4D97-AF65-F5344CB8AC3E}">
        <p14:creationId xmlns:p14="http://schemas.microsoft.com/office/powerpoint/2010/main" val="674552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563E1-64C6-C24C-92B8-898F144C72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50F0A5-66A2-004C-9A8A-9B780D1985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2A568E-31EF-1A4F-B58B-C5A0BEDA54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CA5BA1-DAF7-BF42-9975-A3FFCB1D80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FC05AD-B0EF-6640-A747-494444D8C6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330780-3C6D-F548-8D39-F8BF0827A8BE}"/>
              </a:ext>
            </a:extLst>
          </p:cNvPr>
          <p:cNvSpPr>
            <a:spLocks noGrp="1"/>
          </p:cNvSpPr>
          <p:nvPr>
            <p:ph type="dt" sz="half" idx="10"/>
          </p:nvPr>
        </p:nvSpPr>
        <p:spPr/>
        <p:txBody>
          <a:bodyPr/>
          <a:lstStyle/>
          <a:p>
            <a:fld id="{6D7B65FC-05A7-D748-8A30-24F96D4140E2}" type="datetimeFigureOut">
              <a:rPr lang="en-US" smtClean="0"/>
              <a:t>9/26/2023</a:t>
            </a:fld>
            <a:endParaRPr lang="en-US"/>
          </a:p>
        </p:txBody>
      </p:sp>
      <p:sp>
        <p:nvSpPr>
          <p:cNvPr id="8" name="Footer Placeholder 7">
            <a:extLst>
              <a:ext uri="{FF2B5EF4-FFF2-40B4-BE49-F238E27FC236}">
                <a16:creationId xmlns:a16="http://schemas.microsoft.com/office/drawing/2014/main" id="{67AA87E5-481A-2A4B-B3E1-295509F4ED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A64251-BCCE-DF4A-9686-B4D7D5DF094B}"/>
              </a:ext>
            </a:extLst>
          </p:cNvPr>
          <p:cNvSpPr>
            <a:spLocks noGrp="1"/>
          </p:cNvSpPr>
          <p:nvPr>
            <p:ph type="sldNum" sz="quarter" idx="12"/>
          </p:nvPr>
        </p:nvSpPr>
        <p:spPr/>
        <p:txBody>
          <a:bodyPr/>
          <a:lstStyle/>
          <a:p>
            <a:fld id="{C0C8C71B-6887-D04A-9C03-EB5837F85656}" type="slidenum">
              <a:rPr lang="en-US" smtClean="0"/>
              <a:t>‹#›</a:t>
            </a:fld>
            <a:endParaRPr lang="en-US"/>
          </a:p>
        </p:txBody>
      </p:sp>
    </p:spTree>
    <p:extLst>
      <p:ext uri="{BB962C8B-B14F-4D97-AF65-F5344CB8AC3E}">
        <p14:creationId xmlns:p14="http://schemas.microsoft.com/office/powerpoint/2010/main" val="3879404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01F9B-4DF4-AD48-AB75-224D9EC3B7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3704F7-7F9C-5647-BE69-737CCCB22FA2}"/>
              </a:ext>
            </a:extLst>
          </p:cNvPr>
          <p:cNvSpPr>
            <a:spLocks noGrp="1"/>
          </p:cNvSpPr>
          <p:nvPr>
            <p:ph type="dt" sz="half" idx="10"/>
          </p:nvPr>
        </p:nvSpPr>
        <p:spPr/>
        <p:txBody>
          <a:bodyPr/>
          <a:lstStyle/>
          <a:p>
            <a:fld id="{6D7B65FC-05A7-D748-8A30-24F96D4140E2}" type="datetimeFigureOut">
              <a:rPr lang="en-US" smtClean="0"/>
              <a:t>9/26/2023</a:t>
            </a:fld>
            <a:endParaRPr lang="en-US"/>
          </a:p>
        </p:txBody>
      </p:sp>
      <p:sp>
        <p:nvSpPr>
          <p:cNvPr id="4" name="Footer Placeholder 3">
            <a:extLst>
              <a:ext uri="{FF2B5EF4-FFF2-40B4-BE49-F238E27FC236}">
                <a16:creationId xmlns:a16="http://schemas.microsoft.com/office/drawing/2014/main" id="{5392D035-2D1A-B64B-8F57-F0AB633E9B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0FC7E9-DEA9-AA40-9471-30246282C145}"/>
              </a:ext>
            </a:extLst>
          </p:cNvPr>
          <p:cNvSpPr>
            <a:spLocks noGrp="1"/>
          </p:cNvSpPr>
          <p:nvPr>
            <p:ph type="sldNum" sz="quarter" idx="12"/>
          </p:nvPr>
        </p:nvSpPr>
        <p:spPr/>
        <p:txBody>
          <a:bodyPr/>
          <a:lstStyle/>
          <a:p>
            <a:fld id="{C0C8C71B-6887-D04A-9C03-EB5837F85656}" type="slidenum">
              <a:rPr lang="en-US" smtClean="0"/>
              <a:t>‹#›</a:t>
            </a:fld>
            <a:endParaRPr lang="en-US"/>
          </a:p>
        </p:txBody>
      </p:sp>
    </p:spTree>
    <p:extLst>
      <p:ext uri="{BB962C8B-B14F-4D97-AF65-F5344CB8AC3E}">
        <p14:creationId xmlns:p14="http://schemas.microsoft.com/office/powerpoint/2010/main" val="1069665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AE0F3A-CEE1-F048-BA94-1E2209D774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8215EB-6B71-EC45-8C1E-F200BEA0CD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A9A10A-C7C5-FF4E-91B2-01473C48082F}"/>
              </a:ext>
            </a:extLst>
          </p:cNvPr>
          <p:cNvSpPr>
            <a:spLocks noGrp="1"/>
          </p:cNvSpPr>
          <p:nvPr>
            <p:ph type="dt" sz="half" idx="2"/>
          </p:nvPr>
        </p:nvSpPr>
        <p:spPr>
          <a:xfrm>
            <a:off x="8610600"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B65FC-05A7-D748-8A30-24F96D4140E2}" type="datetimeFigureOut">
              <a:rPr lang="en-US" smtClean="0"/>
              <a:t>9/26/2023</a:t>
            </a:fld>
            <a:endParaRPr lang="en-US"/>
          </a:p>
        </p:txBody>
      </p:sp>
      <p:sp>
        <p:nvSpPr>
          <p:cNvPr id="5" name="Footer Placeholder 4">
            <a:extLst>
              <a:ext uri="{FF2B5EF4-FFF2-40B4-BE49-F238E27FC236}">
                <a16:creationId xmlns:a16="http://schemas.microsoft.com/office/drawing/2014/main" id="{00B524C1-1A3A-2E4F-93DF-E44AC91782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A4F82F-8BFB-2A41-9350-280988C009C2}"/>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C8C71B-6887-D04A-9C03-EB5837F85656}" type="slidenum">
              <a:rPr lang="en-US" smtClean="0"/>
              <a:pPr/>
              <a:t>‹#›</a:t>
            </a:fld>
            <a:endParaRPr lang="en-US" dirty="0"/>
          </a:p>
        </p:txBody>
      </p:sp>
    </p:spTree>
    <p:extLst>
      <p:ext uri="{BB962C8B-B14F-4D97-AF65-F5344CB8AC3E}">
        <p14:creationId xmlns:p14="http://schemas.microsoft.com/office/powerpoint/2010/main" val="3885906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2"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s://jakevdp.github.io/PythonDataScienceHandbook/" TargetMode="External"/><Relationship Id="rId2" Type="http://schemas.openxmlformats.org/officeDocument/2006/relationships/hyperlink" Target="https://scikit-learn.org/stable/modules/clustering.html" TargetMode="External"/><Relationship Id="rId1" Type="http://schemas.openxmlformats.org/officeDocument/2006/relationships/slideLayout" Target="../slideLayouts/slideLayout3.xml"/><Relationship Id="rId6" Type="http://schemas.openxmlformats.org/officeDocument/2006/relationships/hyperlink" Target="https://github.com/abhishekkrthakur/approachingalmost" TargetMode="External"/><Relationship Id="rId5" Type="http://schemas.openxmlformats.org/officeDocument/2006/relationships/hyperlink" Target="https://github.com/amueller/introduction_to_ml_with_python/blob/master/03-unsupervised-learning.ipynb" TargetMode="External"/><Relationship Id="rId4" Type="http://schemas.openxmlformats.org/officeDocument/2006/relationships/hyperlink" Target="https://github.com/ageron/handson-ml3/blob/main/09_unsupervised_learning.ipynb"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55678818-62E7-43FA-B5DA-C68BFC0D2993}"/>
              </a:ext>
            </a:extLst>
          </p:cNvPr>
          <p:cNvGrpSpPr/>
          <p:nvPr/>
        </p:nvGrpSpPr>
        <p:grpSpPr>
          <a:xfrm>
            <a:off x="1639004" y="992026"/>
            <a:ext cx="10542509" cy="2026942"/>
            <a:chOff x="1649491" y="115773"/>
            <a:chExt cx="10542509" cy="914400"/>
          </a:xfrm>
          <a:solidFill>
            <a:srgbClr val="003C71"/>
          </a:solidFill>
        </p:grpSpPr>
        <p:sp>
          <p:nvSpPr>
            <p:cNvPr id="26" name="Rectangle 25">
              <a:extLst>
                <a:ext uri="{FF2B5EF4-FFF2-40B4-BE49-F238E27FC236}">
                  <a16:creationId xmlns:a16="http://schemas.microsoft.com/office/drawing/2014/main" id="{AE1B7470-E9BC-4526-8E31-630F405FC1E8}"/>
                </a:ext>
              </a:extLst>
            </p:cNvPr>
            <p:cNvSpPr/>
            <p:nvPr userDrawn="1"/>
          </p:nvSpPr>
          <p:spPr>
            <a:xfrm>
              <a:off x="3343344" y="115773"/>
              <a:ext cx="8848656"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14">
              <a:extLst>
                <a:ext uri="{FF2B5EF4-FFF2-40B4-BE49-F238E27FC236}">
                  <a16:creationId xmlns:a16="http://schemas.microsoft.com/office/drawing/2014/main" id="{4BDF3D5E-B981-4C16-8E82-5F00D9FBDB6D}"/>
                </a:ext>
              </a:extLst>
            </p:cNvPr>
            <p:cNvSpPr/>
            <p:nvPr userDrawn="1"/>
          </p:nvSpPr>
          <p:spPr>
            <a:xfrm>
              <a:off x="1649491" y="115773"/>
              <a:ext cx="1821340" cy="914400"/>
            </a:xfrm>
            <a:custGeom>
              <a:avLst/>
              <a:gdLst>
                <a:gd name="connsiteX0" fmla="*/ 0 w 901337"/>
                <a:gd name="connsiteY0" fmla="*/ 0 h 585216"/>
                <a:gd name="connsiteX1" fmla="*/ 901337 w 901337"/>
                <a:gd name="connsiteY1" fmla="*/ 0 h 585216"/>
                <a:gd name="connsiteX2" fmla="*/ 901337 w 901337"/>
                <a:gd name="connsiteY2" fmla="*/ 585216 h 585216"/>
                <a:gd name="connsiteX3" fmla="*/ 0 w 901337"/>
                <a:gd name="connsiteY3" fmla="*/ 585216 h 585216"/>
                <a:gd name="connsiteX4" fmla="*/ 0 w 901337"/>
                <a:gd name="connsiteY4" fmla="*/ 0 h 585216"/>
                <a:gd name="connsiteX0" fmla="*/ 368300 w 1269637"/>
                <a:gd name="connsiteY0" fmla="*/ 0 h 585216"/>
                <a:gd name="connsiteX1" fmla="*/ 1269637 w 1269637"/>
                <a:gd name="connsiteY1" fmla="*/ 0 h 585216"/>
                <a:gd name="connsiteX2" fmla="*/ 1269637 w 1269637"/>
                <a:gd name="connsiteY2" fmla="*/ 585216 h 585216"/>
                <a:gd name="connsiteX3" fmla="*/ 0 w 1269637"/>
                <a:gd name="connsiteY3" fmla="*/ 582041 h 585216"/>
                <a:gd name="connsiteX4" fmla="*/ 368300 w 1269637"/>
                <a:gd name="connsiteY4" fmla="*/ 0 h 58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37" h="585216">
                  <a:moveTo>
                    <a:pt x="368300" y="0"/>
                  </a:moveTo>
                  <a:lnTo>
                    <a:pt x="1269637" y="0"/>
                  </a:lnTo>
                  <a:lnTo>
                    <a:pt x="1269637" y="585216"/>
                  </a:lnTo>
                  <a:lnTo>
                    <a:pt x="0" y="582041"/>
                  </a:lnTo>
                  <a:lnTo>
                    <a:pt x="3683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 Placeholder 16">
            <a:extLst>
              <a:ext uri="{FF2B5EF4-FFF2-40B4-BE49-F238E27FC236}">
                <a16:creationId xmlns:a16="http://schemas.microsoft.com/office/drawing/2014/main" id="{D1131C0B-8C5F-1D40-8C5C-A404F742F124}"/>
              </a:ext>
            </a:extLst>
          </p:cNvPr>
          <p:cNvSpPr txBox="1">
            <a:spLocks/>
          </p:cNvSpPr>
          <p:nvPr/>
        </p:nvSpPr>
        <p:spPr>
          <a:xfrm>
            <a:off x="5397137" y="5669399"/>
            <a:ext cx="5534881" cy="365125"/>
          </a:xfrm>
          <a:prstGeom prst="rect">
            <a:avLst/>
          </a:prstGeom>
        </p:spPr>
        <p:txBody>
          <a:bodyPr>
            <a:noAutofit/>
          </a:bodyPr>
          <a:lstStyle>
            <a:lvl1pPr marL="0" indent="0" algn="l" defTabSz="914400" rtl="0" eaLnBrk="1" latinLnBrk="0" hangingPunct="1">
              <a:lnSpc>
                <a:spcPct val="90000"/>
              </a:lnSpc>
              <a:spcBef>
                <a:spcPts val="1000"/>
              </a:spcBef>
              <a:buFontTx/>
              <a:buNone/>
              <a:defRPr sz="160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bg1">
                    <a:lumMod val="50000"/>
                  </a:schemeClr>
                </a:solidFill>
                <a:latin typeface="+mn-lt"/>
                <a:ea typeface="+mn-ea"/>
                <a:cs typeface="+mn-cs"/>
              </a:defRPr>
            </a:lvl2pPr>
            <a:lvl3pPr marL="914400" indent="0" algn="l" defTabSz="914400" rtl="0" eaLnBrk="1" latinLnBrk="0" hangingPunct="1">
              <a:lnSpc>
                <a:spcPct val="90000"/>
              </a:lnSpc>
              <a:spcBef>
                <a:spcPts val="500"/>
              </a:spcBef>
              <a:buFontTx/>
              <a:buNone/>
              <a:defRPr sz="1600" kern="1200">
                <a:solidFill>
                  <a:schemeClr val="bg1">
                    <a:lumMod val="50000"/>
                  </a:schemeClr>
                </a:solidFill>
                <a:latin typeface="+mn-lt"/>
                <a:ea typeface="+mn-ea"/>
                <a:cs typeface="+mn-cs"/>
              </a:defRPr>
            </a:lvl3pPr>
            <a:lvl4pPr marL="1371600" indent="0" algn="l" defTabSz="914400" rtl="0" eaLnBrk="1" latinLnBrk="0" hangingPunct="1">
              <a:lnSpc>
                <a:spcPct val="90000"/>
              </a:lnSpc>
              <a:spcBef>
                <a:spcPts val="500"/>
              </a:spcBef>
              <a:buFontTx/>
              <a:buNone/>
              <a:defRPr sz="1600" kern="1200">
                <a:solidFill>
                  <a:schemeClr val="bg1">
                    <a:lumMod val="50000"/>
                  </a:schemeClr>
                </a:solidFill>
                <a:latin typeface="+mn-lt"/>
                <a:ea typeface="+mn-ea"/>
                <a:cs typeface="+mn-cs"/>
              </a:defRPr>
            </a:lvl4pPr>
            <a:lvl5pPr marL="1828800" indent="0" algn="l" defTabSz="914400" rtl="0" eaLnBrk="1" latinLnBrk="0" hangingPunct="1">
              <a:lnSpc>
                <a:spcPct val="90000"/>
              </a:lnSpc>
              <a:spcBef>
                <a:spcPts val="500"/>
              </a:spcBef>
              <a:buFontTx/>
              <a:buNone/>
              <a:defRPr sz="16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panose="020F0502020204030204" pitchFamily="34" charset="0"/>
              </a:rPr>
              <a:t>September 29, 2023</a:t>
            </a:r>
          </a:p>
        </p:txBody>
      </p:sp>
      <p:sp>
        <p:nvSpPr>
          <p:cNvPr id="6" name="Title 1">
            <a:extLst>
              <a:ext uri="{FF2B5EF4-FFF2-40B4-BE49-F238E27FC236}">
                <a16:creationId xmlns:a16="http://schemas.microsoft.com/office/drawing/2014/main" id="{EC3C25D0-DB56-CB46-ABC5-D715FA46695E}"/>
              </a:ext>
            </a:extLst>
          </p:cNvPr>
          <p:cNvSpPr txBox="1">
            <a:spLocks/>
          </p:cNvSpPr>
          <p:nvPr/>
        </p:nvSpPr>
        <p:spPr>
          <a:xfrm>
            <a:off x="5440680" y="559971"/>
            <a:ext cx="6048577" cy="2218834"/>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4000" b="0" i="0" u="none" strike="noStrike" kern="1200" cap="none" spc="0" normalizeH="0" baseline="0">
                <a:ln>
                  <a:noFill/>
                </a:ln>
                <a:solidFill>
                  <a:srgbClr val="002060"/>
                </a:solidFill>
                <a:effectLst/>
                <a:uLnTx/>
                <a:uFillTx/>
                <a:latin typeface="+mj-lt"/>
                <a:ea typeface="+mj-ea"/>
                <a:cs typeface="+mj-cs"/>
              </a:defRPr>
            </a:lvl1pPr>
          </a:lstStyle>
          <a:p>
            <a:pPr>
              <a:defRPr/>
            </a:pPr>
            <a:r>
              <a:rPr lang="en-US" i="1" dirty="0">
                <a:solidFill>
                  <a:schemeClr val="bg1"/>
                </a:solidFill>
                <a:latin typeface="Calibri" panose="020F0502020204030204" pitchFamily="34" charset="0"/>
              </a:rPr>
              <a:t>Unsupervised Learning</a:t>
            </a:r>
          </a:p>
        </p:txBody>
      </p:sp>
      <p:sp>
        <p:nvSpPr>
          <p:cNvPr id="7" name="Subtitle 2">
            <a:extLst>
              <a:ext uri="{FF2B5EF4-FFF2-40B4-BE49-F238E27FC236}">
                <a16:creationId xmlns:a16="http://schemas.microsoft.com/office/drawing/2014/main" id="{FF3EA092-B134-5F43-87D2-8AD0CC965167}"/>
              </a:ext>
            </a:extLst>
          </p:cNvPr>
          <p:cNvSpPr txBox="1">
            <a:spLocks/>
          </p:cNvSpPr>
          <p:nvPr/>
        </p:nvSpPr>
        <p:spPr>
          <a:xfrm>
            <a:off x="5440680" y="4035375"/>
            <a:ext cx="6485261" cy="1530718"/>
          </a:xfrm>
          <a:prstGeom prst="rect">
            <a:avLst/>
          </a:prstGeom>
        </p:spPr>
        <p:txBody>
          <a:bodyPr vert="horz" lIns="91440" tIns="45720" rIns="91440" bIns="45720" rtlCol="0">
            <a:noAutofit/>
          </a:bodyPr>
          <a:lstStyle>
            <a:lvl1pPr marL="0" indent="0" algn="l" defTabSz="914400" rtl="0" eaLnBrk="1" latinLnBrk="0" hangingPunct="1">
              <a:lnSpc>
                <a:spcPts val="2700"/>
              </a:lnSpc>
              <a:spcBef>
                <a:spcPts val="0"/>
              </a:spcBef>
              <a:spcAft>
                <a:spcPts val="0"/>
              </a:spcAft>
              <a:buFont typeface="Arial" panose="020B0604020202020204" pitchFamily="34" charset="0"/>
              <a:buNone/>
              <a:defRPr sz="2200" kern="1200" baseline="0">
                <a:solidFill>
                  <a:srgbClr val="861F4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solidFill>
                  <a:schemeClr val="tx1"/>
                </a:solidFill>
                <a:latin typeface="Calibri" panose="020F0502020204030204" pitchFamily="34" charset="0"/>
              </a:rPr>
              <a:t>Daniel Sobien</a:t>
            </a:r>
          </a:p>
        </p:txBody>
      </p:sp>
      <p:sp>
        <p:nvSpPr>
          <p:cNvPr id="8" name="Date Placeholder 3">
            <a:extLst>
              <a:ext uri="{FF2B5EF4-FFF2-40B4-BE49-F238E27FC236}">
                <a16:creationId xmlns:a16="http://schemas.microsoft.com/office/drawing/2014/main" id="{FF8CDDDC-2104-5244-9F16-00B30D4F57A7}"/>
              </a:ext>
            </a:extLst>
          </p:cNvPr>
          <p:cNvSpPr>
            <a:spLocks noGrp="1"/>
          </p:cNvSpPr>
          <p:nvPr>
            <p:ph type="dt" sz="half" idx="10"/>
          </p:nvPr>
        </p:nvSpPr>
        <p:spPr>
          <a:xfrm>
            <a:off x="885288" y="6356350"/>
            <a:ext cx="2743200" cy="365125"/>
          </a:xfrm>
        </p:spPr>
        <p:txBody>
          <a:bodyPr/>
          <a:lstStyle/>
          <a:p>
            <a:fld id="{5448FB6D-9C19-154C-B6C6-3609FB575838}" type="datetime1">
              <a:rPr lang="en-US" smtClean="0"/>
              <a:t>9/26/2023</a:t>
            </a:fld>
            <a:endParaRPr lang="en-US"/>
          </a:p>
        </p:txBody>
      </p:sp>
      <p:sp>
        <p:nvSpPr>
          <p:cNvPr id="9" name="Rectangle 8">
            <a:extLst>
              <a:ext uri="{FF2B5EF4-FFF2-40B4-BE49-F238E27FC236}">
                <a16:creationId xmlns:a16="http://schemas.microsoft.com/office/drawing/2014/main" id="{BC477392-A50D-4341-B4DD-9941882BF4E9}"/>
              </a:ext>
            </a:extLst>
          </p:cNvPr>
          <p:cNvSpPr/>
          <p:nvPr/>
        </p:nvSpPr>
        <p:spPr>
          <a:xfrm>
            <a:off x="3175" y="5756654"/>
            <a:ext cx="1920893" cy="1101346"/>
          </a:xfrm>
          <a:prstGeom prst="rect">
            <a:avLst/>
          </a:prstGeom>
          <a:solidFill>
            <a:srgbClr val="003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96ACE542-9744-FD42-9AF1-E4A9912FC50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3175" y="1714"/>
            <a:ext cx="4918261" cy="3016459"/>
          </a:xfrm>
          <a:prstGeom prst="rect">
            <a:avLst/>
          </a:prstGeom>
          <a:ln w="19050">
            <a:noFill/>
          </a:ln>
        </p:spPr>
      </p:pic>
      <p:pic>
        <p:nvPicPr>
          <p:cNvPr id="12" name="Picture 11">
            <a:extLst>
              <a:ext uri="{FF2B5EF4-FFF2-40B4-BE49-F238E27FC236}">
                <a16:creationId xmlns:a16="http://schemas.microsoft.com/office/drawing/2014/main" id="{B6271C7B-1D62-7E4C-8E6C-EA32721CCC4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3175" y="3068704"/>
            <a:ext cx="1920893" cy="3157161"/>
          </a:xfrm>
          <a:prstGeom prst="rect">
            <a:avLst/>
          </a:prstGeom>
          <a:ln w="19050">
            <a:noFill/>
          </a:ln>
        </p:spPr>
      </p:pic>
      <p:pic>
        <p:nvPicPr>
          <p:cNvPr id="13" name="Picture 2">
            <a:extLst>
              <a:ext uri="{FF2B5EF4-FFF2-40B4-BE49-F238E27FC236}">
                <a16:creationId xmlns:a16="http://schemas.microsoft.com/office/drawing/2014/main" id="{DB9A5C5B-EEEA-AD48-BCDB-C2ED7E3B43E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a:stretch/>
        </p:blipFill>
        <p:spPr bwMode="auto">
          <a:xfrm>
            <a:off x="1972654" y="3068704"/>
            <a:ext cx="2948782" cy="3787582"/>
          </a:xfrm>
          <a:prstGeom prst="rect">
            <a:avLst/>
          </a:prstGeom>
          <a:ln w="19050">
            <a:noFill/>
          </a:ln>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3E4372FD-242B-4D0D-99BB-FE8B5E3D8FB6}"/>
              </a:ext>
            </a:extLst>
          </p:cNvPr>
          <p:cNvGrpSpPr/>
          <p:nvPr/>
        </p:nvGrpSpPr>
        <p:grpSpPr>
          <a:xfrm>
            <a:off x="8238618" y="6225280"/>
            <a:ext cx="3953382" cy="641684"/>
            <a:chOff x="8238618" y="6225280"/>
            <a:chExt cx="3953382" cy="641684"/>
          </a:xfrm>
        </p:grpSpPr>
        <p:sp>
          <p:nvSpPr>
            <p:cNvPr id="22" name="Rectangle 21">
              <a:extLst>
                <a:ext uri="{FF2B5EF4-FFF2-40B4-BE49-F238E27FC236}">
                  <a16:creationId xmlns:a16="http://schemas.microsoft.com/office/drawing/2014/main" id="{546BD9D8-9E67-4E27-BC32-68053B88CDC0}"/>
                </a:ext>
              </a:extLst>
            </p:cNvPr>
            <p:cNvSpPr/>
            <p:nvPr userDrawn="1"/>
          </p:nvSpPr>
          <p:spPr>
            <a:xfrm>
              <a:off x="9500681" y="6225280"/>
              <a:ext cx="2691319" cy="641683"/>
            </a:xfrm>
            <a:prstGeom prst="rect">
              <a:avLst/>
            </a:pr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4">
              <a:extLst>
                <a:ext uri="{FF2B5EF4-FFF2-40B4-BE49-F238E27FC236}">
                  <a16:creationId xmlns:a16="http://schemas.microsoft.com/office/drawing/2014/main" id="{03FAC6CE-1D42-4A97-AF58-EF55B3BC202D}"/>
                </a:ext>
              </a:extLst>
            </p:cNvPr>
            <p:cNvSpPr/>
            <p:nvPr userDrawn="1"/>
          </p:nvSpPr>
          <p:spPr>
            <a:xfrm>
              <a:off x="8238618" y="6225281"/>
              <a:ext cx="1262063" cy="641683"/>
            </a:xfrm>
            <a:custGeom>
              <a:avLst/>
              <a:gdLst>
                <a:gd name="connsiteX0" fmla="*/ 0 w 901337"/>
                <a:gd name="connsiteY0" fmla="*/ 0 h 585216"/>
                <a:gd name="connsiteX1" fmla="*/ 901337 w 901337"/>
                <a:gd name="connsiteY1" fmla="*/ 0 h 585216"/>
                <a:gd name="connsiteX2" fmla="*/ 901337 w 901337"/>
                <a:gd name="connsiteY2" fmla="*/ 585216 h 585216"/>
                <a:gd name="connsiteX3" fmla="*/ 0 w 901337"/>
                <a:gd name="connsiteY3" fmla="*/ 585216 h 585216"/>
                <a:gd name="connsiteX4" fmla="*/ 0 w 901337"/>
                <a:gd name="connsiteY4" fmla="*/ 0 h 585216"/>
                <a:gd name="connsiteX0" fmla="*/ 368300 w 1269637"/>
                <a:gd name="connsiteY0" fmla="*/ 0 h 585216"/>
                <a:gd name="connsiteX1" fmla="*/ 1269637 w 1269637"/>
                <a:gd name="connsiteY1" fmla="*/ 0 h 585216"/>
                <a:gd name="connsiteX2" fmla="*/ 1269637 w 1269637"/>
                <a:gd name="connsiteY2" fmla="*/ 585216 h 585216"/>
                <a:gd name="connsiteX3" fmla="*/ 0 w 1269637"/>
                <a:gd name="connsiteY3" fmla="*/ 582041 h 585216"/>
                <a:gd name="connsiteX4" fmla="*/ 368300 w 1269637"/>
                <a:gd name="connsiteY4" fmla="*/ 0 h 58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37" h="585216">
                  <a:moveTo>
                    <a:pt x="368300" y="0"/>
                  </a:moveTo>
                  <a:lnTo>
                    <a:pt x="1269637" y="0"/>
                  </a:lnTo>
                  <a:lnTo>
                    <a:pt x="1269637" y="585216"/>
                  </a:lnTo>
                  <a:lnTo>
                    <a:pt x="0" y="582041"/>
                  </a:lnTo>
                  <a:lnTo>
                    <a:pt x="368300" y="0"/>
                  </a:lnTo>
                  <a:close/>
                </a:path>
              </a:pathLst>
            </a:cu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CDDB58B3-7498-4996-8D15-7946A7AF8C36}"/>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880152" y="6332280"/>
              <a:ext cx="3045789" cy="431378"/>
            </a:xfrm>
            <a:prstGeom prst="rect">
              <a:avLst/>
            </a:prstGeom>
          </p:spPr>
        </p:pic>
      </p:grpSp>
    </p:spTree>
    <p:extLst>
      <p:ext uri="{BB962C8B-B14F-4D97-AF65-F5344CB8AC3E}">
        <p14:creationId xmlns:p14="http://schemas.microsoft.com/office/powerpoint/2010/main" val="275617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7A79F2-775A-42B0-BF84-6C8DF88CE71F}"/>
              </a:ext>
            </a:extLst>
          </p:cNvPr>
          <p:cNvSpPr>
            <a:spLocks noGrp="1"/>
          </p:cNvSpPr>
          <p:nvPr>
            <p:ph idx="1"/>
          </p:nvPr>
        </p:nvSpPr>
        <p:spPr>
          <a:xfrm>
            <a:off x="525878" y="1825625"/>
            <a:ext cx="10827921" cy="4685788"/>
          </a:xfrm>
        </p:spPr>
        <p:txBody>
          <a:bodyPr>
            <a:normAutofit/>
          </a:bodyPr>
          <a:lstStyle/>
          <a:p>
            <a:r>
              <a:rPr lang="en-US" dirty="0"/>
              <a:t>Dimensionality reduction</a:t>
            </a:r>
          </a:p>
          <a:p>
            <a:pPr lvl="1"/>
            <a:r>
              <a:rPr lang="en-US" dirty="0"/>
              <a:t>Decomposition</a:t>
            </a:r>
          </a:p>
          <a:p>
            <a:pPr lvl="2"/>
            <a:r>
              <a:rPr lang="en-US" dirty="0"/>
              <a:t>Preprocessing for classification or clustering</a:t>
            </a:r>
          </a:p>
          <a:p>
            <a:pPr lvl="2"/>
            <a:r>
              <a:rPr lang="en-US" dirty="0"/>
              <a:t>Compression</a:t>
            </a:r>
          </a:p>
          <a:p>
            <a:pPr lvl="1"/>
            <a:r>
              <a:rPr lang="en-US" dirty="0"/>
              <a:t>Visualization</a:t>
            </a:r>
          </a:p>
          <a:p>
            <a:r>
              <a:rPr lang="en-US" dirty="0"/>
              <a:t>Clustering</a:t>
            </a:r>
          </a:p>
          <a:p>
            <a:pPr lvl="1"/>
            <a:r>
              <a:rPr lang="en-US" dirty="0"/>
              <a:t>Finding hidden patterns and structure in the data</a:t>
            </a:r>
          </a:p>
          <a:p>
            <a:pPr lvl="1"/>
            <a:r>
              <a:rPr lang="en-US" dirty="0"/>
              <a:t>Finding groups in the data, “classification”</a:t>
            </a:r>
          </a:p>
          <a:p>
            <a:pPr lvl="1"/>
            <a:r>
              <a:rPr lang="en-US" dirty="0"/>
              <a:t>Outlier/anomaly detection</a:t>
            </a:r>
          </a:p>
        </p:txBody>
      </p:sp>
      <p:sp>
        <p:nvSpPr>
          <p:cNvPr id="3" name="Title 2">
            <a:extLst>
              <a:ext uri="{FF2B5EF4-FFF2-40B4-BE49-F238E27FC236}">
                <a16:creationId xmlns:a16="http://schemas.microsoft.com/office/drawing/2014/main" id="{277D951F-42F6-4110-81DB-D31B70C0F6C0}"/>
              </a:ext>
            </a:extLst>
          </p:cNvPr>
          <p:cNvSpPr>
            <a:spLocks noGrp="1"/>
          </p:cNvSpPr>
          <p:nvPr>
            <p:ph type="title"/>
          </p:nvPr>
        </p:nvSpPr>
        <p:spPr/>
        <p:txBody>
          <a:bodyPr/>
          <a:lstStyle/>
          <a:p>
            <a:r>
              <a:rPr lang="en-US" dirty="0"/>
              <a:t>Applications</a:t>
            </a:r>
          </a:p>
        </p:txBody>
      </p:sp>
    </p:spTree>
    <p:extLst>
      <p:ext uri="{BB962C8B-B14F-4D97-AF65-F5344CB8AC3E}">
        <p14:creationId xmlns:p14="http://schemas.microsoft.com/office/powerpoint/2010/main" val="1818678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A9822A-CA1D-4F15-96F2-5C8173CD6961}"/>
              </a:ext>
            </a:extLst>
          </p:cNvPr>
          <p:cNvSpPr>
            <a:spLocks noGrp="1"/>
          </p:cNvSpPr>
          <p:nvPr>
            <p:ph idx="1"/>
          </p:nvPr>
        </p:nvSpPr>
        <p:spPr/>
        <p:txBody>
          <a:bodyPr/>
          <a:lstStyle/>
          <a:p>
            <a:r>
              <a:rPr lang="en-US" dirty="0"/>
              <a:t>Turn to first notebook example: use both random forest classifier (supervised) and K-means clustering (unsupervised) on the data</a:t>
            </a:r>
          </a:p>
          <a:p>
            <a:r>
              <a:rPr lang="en-US" dirty="0"/>
              <a:t>What differences do you notice in the results?</a:t>
            </a:r>
          </a:p>
          <a:p>
            <a:r>
              <a:rPr lang="en-US" dirty="0"/>
              <a:t>Which model do you think is better? Which model answers what types of questions about the data?</a:t>
            </a:r>
          </a:p>
          <a:p>
            <a:endParaRPr lang="en-US" dirty="0"/>
          </a:p>
        </p:txBody>
      </p:sp>
      <p:sp>
        <p:nvSpPr>
          <p:cNvPr id="3" name="Title 2">
            <a:extLst>
              <a:ext uri="{FF2B5EF4-FFF2-40B4-BE49-F238E27FC236}">
                <a16:creationId xmlns:a16="http://schemas.microsoft.com/office/drawing/2014/main" id="{6F0A029F-B259-4E84-9F07-B4FB887FD6D6}"/>
              </a:ext>
            </a:extLst>
          </p:cNvPr>
          <p:cNvSpPr>
            <a:spLocks noGrp="1"/>
          </p:cNvSpPr>
          <p:nvPr>
            <p:ph type="title"/>
          </p:nvPr>
        </p:nvSpPr>
        <p:spPr/>
        <p:txBody>
          <a:bodyPr/>
          <a:lstStyle/>
          <a:p>
            <a:r>
              <a:rPr lang="en-US" dirty="0"/>
              <a:t>Discussion Question</a:t>
            </a:r>
          </a:p>
        </p:txBody>
      </p:sp>
    </p:spTree>
    <p:extLst>
      <p:ext uri="{BB962C8B-B14F-4D97-AF65-F5344CB8AC3E}">
        <p14:creationId xmlns:p14="http://schemas.microsoft.com/office/powerpoint/2010/main" val="1858771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562B9A-A67C-4B68-8AF9-912E18E90444}"/>
              </a:ext>
            </a:extLst>
          </p:cNvPr>
          <p:cNvSpPr>
            <a:spLocks noGrp="1"/>
          </p:cNvSpPr>
          <p:nvPr>
            <p:ph idx="1"/>
          </p:nvPr>
        </p:nvSpPr>
        <p:spPr/>
        <p:txBody>
          <a:bodyPr/>
          <a:lstStyle/>
          <a:p>
            <a:pPr marL="0" indent="0">
              <a:buNone/>
            </a:pPr>
            <a:endParaRPr lang="en-US" dirty="0"/>
          </a:p>
          <a:p>
            <a:pPr marL="0" indent="0">
              <a:buNone/>
            </a:pPr>
            <a:endParaRPr lang="en-US" dirty="0"/>
          </a:p>
          <a:p>
            <a:pPr marL="0" indent="0" algn="ctr">
              <a:buNone/>
            </a:pPr>
            <a:r>
              <a:rPr lang="en-US" sz="5400" dirty="0"/>
              <a:t>Dimensionality Reduction</a:t>
            </a:r>
          </a:p>
        </p:txBody>
      </p:sp>
    </p:spTree>
    <p:extLst>
      <p:ext uri="{BB962C8B-B14F-4D97-AF65-F5344CB8AC3E}">
        <p14:creationId xmlns:p14="http://schemas.microsoft.com/office/powerpoint/2010/main" val="2643846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4BA76C-5C45-4E02-A077-1330DD8FC258}"/>
              </a:ext>
            </a:extLst>
          </p:cNvPr>
          <p:cNvSpPr>
            <a:spLocks noGrp="1"/>
          </p:cNvSpPr>
          <p:nvPr>
            <p:ph idx="1"/>
          </p:nvPr>
        </p:nvSpPr>
        <p:spPr/>
        <p:txBody>
          <a:bodyPr/>
          <a:lstStyle/>
          <a:p>
            <a:r>
              <a:rPr lang="en-US" dirty="0"/>
              <a:t>Let’s assume your boss gives you a high dimensional dataset and you need to make some insights on it for an meeting in an hour. You’re unfamiliar with this type of data, but think that dimensionality reduction is the way to start. What are some of the benefits dimensionality reduction can give you in this short time window?</a:t>
            </a:r>
          </a:p>
        </p:txBody>
      </p:sp>
      <p:sp>
        <p:nvSpPr>
          <p:cNvPr id="3" name="Title 2">
            <a:extLst>
              <a:ext uri="{FF2B5EF4-FFF2-40B4-BE49-F238E27FC236}">
                <a16:creationId xmlns:a16="http://schemas.microsoft.com/office/drawing/2014/main" id="{7825824D-8C22-466C-A069-9D42C619A242}"/>
              </a:ext>
            </a:extLst>
          </p:cNvPr>
          <p:cNvSpPr>
            <a:spLocks noGrp="1"/>
          </p:cNvSpPr>
          <p:nvPr>
            <p:ph type="title"/>
          </p:nvPr>
        </p:nvSpPr>
        <p:spPr/>
        <p:txBody>
          <a:bodyPr/>
          <a:lstStyle/>
          <a:p>
            <a:r>
              <a:rPr lang="en-US" dirty="0"/>
              <a:t>Discussion Question</a:t>
            </a:r>
          </a:p>
        </p:txBody>
      </p:sp>
    </p:spTree>
    <p:extLst>
      <p:ext uri="{BB962C8B-B14F-4D97-AF65-F5344CB8AC3E}">
        <p14:creationId xmlns:p14="http://schemas.microsoft.com/office/powerpoint/2010/main" val="1572733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481445-23B2-418F-AAFF-FEF4FC28D2B2}"/>
              </a:ext>
            </a:extLst>
          </p:cNvPr>
          <p:cNvSpPr>
            <a:spLocks noGrp="1"/>
          </p:cNvSpPr>
          <p:nvPr>
            <p:ph idx="1"/>
          </p:nvPr>
        </p:nvSpPr>
        <p:spPr/>
        <p:txBody>
          <a:bodyPr>
            <a:normAutofit/>
          </a:bodyPr>
          <a:lstStyle/>
          <a:p>
            <a:r>
              <a:rPr lang="en-US" dirty="0"/>
              <a:t>Converts high dimensions (features/columns) to lower dimension, often referred to as the latent space</a:t>
            </a:r>
          </a:p>
          <a:p>
            <a:r>
              <a:rPr lang="en-US" dirty="0"/>
              <a:t>Motivation: dimensionality reduction can deal with </a:t>
            </a:r>
            <a:r>
              <a:rPr lang="en-US" b="1" dirty="0"/>
              <a:t>the curse of dimensionality</a:t>
            </a:r>
            <a:r>
              <a:rPr lang="en-US" dirty="0"/>
              <a:t>, help </a:t>
            </a:r>
            <a:r>
              <a:rPr lang="en-US" b="1" dirty="0"/>
              <a:t>visualize</a:t>
            </a:r>
            <a:r>
              <a:rPr lang="en-US" dirty="0"/>
              <a:t>, and </a:t>
            </a:r>
            <a:r>
              <a:rPr lang="en-US" b="1" dirty="0"/>
              <a:t>speed up </a:t>
            </a:r>
            <a:r>
              <a:rPr lang="en-US" dirty="0"/>
              <a:t>training of other algorithms [2]</a:t>
            </a:r>
          </a:p>
          <a:p>
            <a:r>
              <a:rPr lang="en-US" dirty="0"/>
              <a:t>Types [1, 3]:</a:t>
            </a:r>
          </a:p>
          <a:p>
            <a:pPr lvl="1"/>
            <a:r>
              <a:rPr lang="en-US" dirty="0"/>
              <a:t>Projection</a:t>
            </a:r>
          </a:p>
          <a:p>
            <a:pPr lvl="1"/>
            <a:r>
              <a:rPr lang="en-US" dirty="0"/>
              <a:t>Manifold Learning</a:t>
            </a:r>
          </a:p>
          <a:p>
            <a:pPr lvl="1"/>
            <a:r>
              <a:rPr lang="en-US" dirty="0"/>
              <a:t>Feature Extraction</a:t>
            </a:r>
          </a:p>
          <a:p>
            <a:pPr lvl="1"/>
            <a:r>
              <a:rPr lang="en-US" dirty="0"/>
              <a:t>Deep Learning</a:t>
            </a:r>
          </a:p>
        </p:txBody>
      </p:sp>
      <p:sp>
        <p:nvSpPr>
          <p:cNvPr id="3" name="Title 2">
            <a:extLst>
              <a:ext uri="{FF2B5EF4-FFF2-40B4-BE49-F238E27FC236}">
                <a16:creationId xmlns:a16="http://schemas.microsoft.com/office/drawing/2014/main" id="{E1B81A5B-1D9A-4E0A-B692-6C861C79A103}"/>
              </a:ext>
            </a:extLst>
          </p:cNvPr>
          <p:cNvSpPr>
            <a:spLocks noGrp="1"/>
          </p:cNvSpPr>
          <p:nvPr>
            <p:ph type="title"/>
          </p:nvPr>
        </p:nvSpPr>
        <p:spPr/>
        <p:txBody>
          <a:bodyPr/>
          <a:lstStyle/>
          <a:p>
            <a:r>
              <a:rPr lang="en-US" dirty="0"/>
              <a:t>Dimensionality Reduction Overview</a:t>
            </a:r>
          </a:p>
        </p:txBody>
      </p:sp>
    </p:spTree>
    <p:extLst>
      <p:ext uri="{BB962C8B-B14F-4D97-AF65-F5344CB8AC3E}">
        <p14:creationId xmlns:p14="http://schemas.microsoft.com/office/powerpoint/2010/main" val="4091767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6DA84A-96D8-40A7-AC00-EC03BAD03398}"/>
              </a:ext>
            </a:extLst>
          </p:cNvPr>
          <p:cNvSpPr>
            <a:spLocks noGrp="1"/>
          </p:cNvSpPr>
          <p:nvPr>
            <p:ph idx="1"/>
          </p:nvPr>
        </p:nvSpPr>
        <p:spPr/>
        <p:txBody>
          <a:bodyPr>
            <a:normAutofit/>
          </a:bodyPr>
          <a:lstStyle/>
          <a:p>
            <a:r>
              <a:rPr lang="en-US" dirty="0"/>
              <a:t>One of the most commonly used unsupervised algorithms. It works by </a:t>
            </a:r>
            <a:r>
              <a:rPr lang="en-US" b="1" dirty="0"/>
              <a:t>linearly projecting data from a higher to lower dimension </a:t>
            </a:r>
            <a:r>
              <a:rPr lang="en-US" dirty="0"/>
              <a:t>in a way that preserves variance of the data [10, 3]. </a:t>
            </a:r>
          </a:p>
          <a:p>
            <a:r>
              <a:rPr lang="en-US" dirty="0"/>
              <a:t>PCA uses </a:t>
            </a:r>
            <a:r>
              <a:rPr lang="en-US" b="1" dirty="0"/>
              <a:t>eigenvalue decomposition</a:t>
            </a:r>
            <a:r>
              <a:rPr lang="en-US" dirty="0"/>
              <a:t> on the data [2].</a:t>
            </a:r>
          </a:p>
          <a:p>
            <a:r>
              <a:rPr lang="en-US" dirty="0"/>
              <a:t>While fundamentally dimensionality reduction, used for visualizing or selecting a subset of meaningful features, can do a whole lot more [10].</a:t>
            </a:r>
          </a:p>
          <a:p>
            <a:pPr lvl="1"/>
            <a:r>
              <a:rPr lang="en-US" dirty="0"/>
              <a:t>Feature extraction [1, 10]</a:t>
            </a:r>
          </a:p>
          <a:p>
            <a:pPr lvl="1"/>
            <a:r>
              <a:rPr lang="en-US" dirty="0"/>
              <a:t>Noise filtering [10] </a:t>
            </a:r>
          </a:p>
          <a:p>
            <a:pPr lvl="1"/>
            <a:r>
              <a:rPr lang="en-US" dirty="0"/>
              <a:t>Data compression [3]</a:t>
            </a:r>
          </a:p>
        </p:txBody>
      </p:sp>
      <p:sp>
        <p:nvSpPr>
          <p:cNvPr id="3" name="Title 2">
            <a:extLst>
              <a:ext uri="{FF2B5EF4-FFF2-40B4-BE49-F238E27FC236}">
                <a16:creationId xmlns:a16="http://schemas.microsoft.com/office/drawing/2014/main" id="{34614917-3CA7-45B9-8B0D-B2591E214182}"/>
              </a:ext>
            </a:extLst>
          </p:cNvPr>
          <p:cNvSpPr>
            <a:spLocks noGrp="1"/>
          </p:cNvSpPr>
          <p:nvPr>
            <p:ph type="title"/>
          </p:nvPr>
        </p:nvSpPr>
        <p:spPr/>
        <p:txBody>
          <a:bodyPr/>
          <a:lstStyle/>
          <a:p>
            <a:r>
              <a:rPr lang="en-US" dirty="0"/>
              <a:t>PCA – Intro and motivation</a:t>
            </a:r>
          </a:p>
        </p:txBody>
      </p:sp>
    </p:spTree>
    <p:extLst>
      <p:ext uri="{BB962C8B-B14F-4D97-AF65-F5344CB8AC3E}">
        <p14:creationId xmlns:p14="http://schemas.microsoft.com/office/powerpoint/2010/main" val="2936536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AA673B-C091-42F1-9113-0D640DCB48EC}"/>
              </a:ext>
            </a:extLst>
          </p:cNvPr>
          <p:cNvSpPr>
            <a:spLocks noGrp="1"/>
          </p:cNvSpPr>
          <p:nvPr>
            <p:ph type="title"/>
          </p:nvPr>
        </p:nvSpPr>
        <p:spPr/>
        <p:txBody>
          <a:bodyPr/>
          <a:lstStyle/>
          <a:p>
            <a:r>
              <a:rPr lang="en-US" dirty="0"/>
              <a:t>PCA – Details</a:t>
            </a:r>
          </a:p>
        </p:txBody>
      </p:sp>
      <p:pic>
        <p:nvPicPr>
          <p:cNvPr id="5" name="Picture 4">
            <a:extLst>
              <a:ext uri="{FF2B5EF4-FFF2-40B4-BE49-F238E27FC236}">
                <a16:creationId xmlns:a16="http://schemas.microsoft.com/office/drawing/2014/main" id="{B26C796D-062E-47AE-A90E-135BF1A342D2}"/>
              </a:ext>
            </a:extLst>
          </p:cNvPr>
          <p:cNvPicPr>
            <a:picLocks noChangeAspect="1"/>
          </p:cNvPicPr>
          <p:nvPr/>
        </p:nvPicPr>
        <p:blipFill>
          <a:blip r:embed="rId2"/>
          <a:stretch>
            <a:fillRect/>
          </a:stretch>
        </p:blipFill>
        <p:spPr>
          <a:xfrm>
            <a:off x="63872" y="3333608"/>
            <a:ext cx="5498029" cy="3362312"/>
          </a:xfrm>
          <a:prstGeom prst="rect">
            <a:avLst/>
          </a:prstGeom>
        </p:spPr>
      </p:pic>
      <p:pic>
        <p:nvPicPr>
          <p:cNvPr id="9" name="Picture 8">
            <a:extLst>
              <a:ext uri="{FF2B5EF4-FFF2-40B4-BE49-F238E27FC236}">
                <a16:creationId xmlns:a16="http://schemas.microsoft.com/office/drawing/2014/main" id="{9A4B67B8-5573-4834-99D9-372116A8A63A}"/>
              </a:ext>
            </a:extLst>
          </p:cNvPr>
          <p:cNvPicPr>
            <a:picLocks noChangeAspect="1"/>
          </p:cNvPicPr>
          <p:nvPr/>
        </p:nvPicPr>
        <p:blipFill>
          <a:blip r:embed="rId3"/>
          <a:stretch>
            <a:fillRect/>
          </a:stretch>
        </p:blipFill>
        <p:spPr>
          <a:xfrm>
            <a:off x="5998970" y="1001915"/>
            <a:ext cx="6193030" cy="3767226"/>
          </a:xfrm>
          <a:prstGeom prst="rect">
            <a:avLst/>
          </a:prstGeom>
        </p:spPr>
      </p:pic>
      <p:sp>
        <p:nvSpPr>
          <p:cNvPr id="11" name="Arrow: Up 10">
            <a:extLst>
              <a:ext uri="{FF2B5EF4-FFF2-40B4-BE49-F238E27FC236}">
                <a16:creationId xmlns:a16="http://schemas.microsoft.com/office/drawing/2014/main" id="{DEFD0A4B-BF5E-41A7-8910-8A85044C5DAE}"/>
              </a:ext>
            </a:extLst>
          </p:cNvPr>
          <p:cNvSpPr/>
          <p:nvPr/>
        </p:nvSpPr>
        <p:spPr>
          <a:xfrm rot="3671221">
            <a:off x="5859710" y="4762410"/>
            <a:ext cx="788566" cy="103184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1">
            <a:extLst>
              <a:ext uri="{FF2B5EF4-FFF2-40B4-BE49-F238E27FC236}">
                <a16:creationId xmlns:a16="http://schemas.microsoft.com/office/drawing/2014/main" id="{84C9A4BA-877C-48DA-90E5-EFF9CDB268BB}"/>
              </a:ext>
            </a:extLst>
          </p:cNvPr>
          <p:cNvSpPr>
            <a:spLocks noGrp="1"/>
          </p:cNvSpPr>
          <p:nvPr>
            <p:ph idx="1"/>
          </p:nvPr>
        </p:nvSpPr>
        <p:spPr>
          <a:xfrm>
            <a:off x="525879" y="1825625"/>
            <a:ext cx="5245748" cy="1462859"/>
          </a:xfrm>
        </p:spPr>
        <p:txBody>
          <a:bodyPr>
            <a:normAutofit/>
          </a:bodyPr>
          <a:lstStyle/>
          <a:p>
            <a:r>
              <a:rPr lang="en-US" dirty="0"/>
              <a:t>Projecting 4D Iris dataset into 2D</a:t>
            </a:r>
          </a:p>
          <a:p>
            <a:r>
              <a:rPr lang="en-US" dirty="0"/>
              <a:t>Can see it exaggerate the variance in the data </a:t>
            </a:r>
          </a:p>
        </p:txBody>
      </p:sp>
    </p:spTree>
    <p:extLst>
      <p:ext uri="{BB962C8B-B14F-4D97-AF65-F5344CB8AC3E}">
        <p14:creationId xmlns:p14="http://schemas.microsoft.com/office/powerpoint/2010/main" val="1899547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3C2C42-1B66-4E83-B5CC-1EAE4B7B8531}"/>
              </a:ext>
            </a:extLst>
          </p:cNvPr>
          <p:cNvSpPr>
            <a:spLocks noGrp="1"/>
          </p:cNvSpPr>
          <p:nvPr>
            <p:ph idx="1"/>
          </p:nvPr>
        </p:nvSpPr>
        <p:spPr/>
        <p:txBody>
          <a:bodyPr>
            <a:normAutofit/>
          </a:bodyPr>
          <a:lstStyle/>
          <a:p>
            <a:r>
              <a:rPr lang="en-US" dirty="0"/>
              <a:t>Manifold learning is </a:t>
            </a:r>
            <a:r>
              <a:rPr lang="en-US" b="1" dirty="0"/>
              <a:t>non-linear mapping </a:t>
            </a:r>
            <a:r>
              <a:rPr lang="en-US" dirty="0"/>
              <a:t>for more complicated data, but primarily only used for visualization in 2 or 3D [1, 2].</a:t>
            </a:r>
          </a:p>
          <a:p>
            <a:r>
              <a:rPr lang="en-US" dirty="0"/>
              <a:t>It can find a </a:t>
            </a:r>
            <a:r>
              <a:rPr lang="en-US" b="1" dirty="0"/>
              <a:t>lower dimensional topology/surface embedded within your higher dimensional data </a:t>
            </a:r>
            <a:r>
              <a:rPr lang="en-US" dirty="0"/>
              <a:t>and project into lower dimensions.</a:t>
            </a:r>
          </a:p>
          <a:p>
            <a:r>
              <a:rPr lang="en-US" dirty="0"/>
              <a:t>Works by </a:t>
            </a:r>
            <a:r>
              <a:rPr lang="en-US" b="1" dirty="0"/>
              <a:t>preserving distance between points </a:t>
            </a:r>
            <a:r>
              <a:rPr lang="en-US" dirty="0"/>
              <a:t>in the original space [1].</a:t>
            </a:r>
          </a:p>
          <a:p>
            <a:r>
              <a:rPr lang="en-US" dirty="0"/>
              <a:t>It really </a:t>
            </a:r>
            <a:r>
              <a:rPr lang="en-US" b="1" dirty="0"/>
              <a:t>only serves the purpose of visualization </a:t>
            </a:r>
            <a:r>
              <a:rPr lang="en-US" dirty="0"/>
              <a:t>because it cannot transform new data points [2].</a:t>
            </a:r>
          </a:p>
          <a:p>
            <a:pPr lvl="1"/>
            <a:r>
              <a:rPr lang="en-US" dirty="0"/>
              <a:t>If this is needed there are algorithms like UMAP that can accomplish</a:t>
            </a:r>
          </a:p>
          <a:p>
            <a:endParaRPr lang="en-US" dirty="0"/>
          </a:p>
        </p:txBody>
      </p:sp>
      <p:sp>
        <p:nvSpPr>
          <p:cNvPr id="3" name="Title 2">
            <a:extLst>
              <a:ext uri="{FF2B5EF4-FFF2-40B4-BE49-F238E27FC236}">
                <a16:creationId xmlns:a16="http://schemas.microsoft.com/office/drawing/2014/main" id="{53B7EDF4-BA6B-4C2F-9ACF-7826543A738E}"/>
              </a:ext>
            </a:extLst>
          </p:cNvPr>
          <p:cNvSpPr>
            <a:spLocks noGrp="1"/>
          </p:cNvSpPr>
          <p:nvPr>
            <p:ph type="title"/>
          </p:nvPr>
        </p:nvSpPr>
        <p:spPr/>
        <p:txBody>
          <a:bodyPr/>
          <a:lstStyle/>
          <a:p>
            <a:r>
              <a:rPr lang="en-US" dirty="0"/>
              <a:t>t-SNE and Manifold Learning</a:t>
            </a:r>
          </a:p>
        </p:txBody>
      </p:sp>
    </p:spTree>
    <p:extLst>
      <p:ext uri="{BB962C8B-B14F-4D97-AF65-F5344CB8AC3E}">
        <p14:creationId xmlns:p14="http://schemas.microsoft.com/office/powerpoint/2010/main" val="4072727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456C0B-1BC5-4B20-9335-6D29461425A5}"/>
              </a:ext>
            </a:extLst>
          </p:cNvPr>
          <p:cNvPicPr>
            <a:picLocks noGrp="1" noChangeAspect="1"/>
          </p:cNvPicPr>
          <p:nvPr>
            <p:ph idx="1"/>
          </p:nvPr>
        </p:nvPicPr>
        <p:blipFill rotWithShape="1">
          <a:blip r:embed="rId2"/>
          <a:srcRect l="6369" t="18099" r="2086" b="12015"/>
          <a:stretch/>
        </p:blipFill>
        <p:spPr>
          <a:xfrm>
            <a:off x="192946" y="1895910"/>
            <a:ext cx="5156764" cy="4077051"/>
          </a:xfrm>
        </p:spPr>
      </p:pic>
      <p:sp>
        <p:nvSpPr>
          <p:cNvPr id="3" name="Title 2">
            <a:extLst>
              <a:ext uri="{FF2B5EF4-FFF2-40B4-BE49-F238E27FC236}">
                <a16:creationId xmlns:a16="http://schemas.microsoft.com/office/drawing/2014/main" id="{77318D32-6170-4A03-9EB1-0AB3D37FABCF}"/>
              </a:ext>
            </a:extLst>
          </p:cNvPr>
          <p:cNvSpPr>
            <a:spLocks noGrp="1"/>
          </p:cNvSpPr>
          <p:nvPr>
            <p:ph type="title"/>
          </p:nvPr>
        </p:nvSpPr>
        <p:spPr/>
        <p:txBody>
          <a:bodyPr/>
          <a:lstStyle/>
          <a:p>
            <a:r>
              <a:rPr lang="en-US" dirty="0"/>
              <a:t>t-SNE and Manifold Learning</a:t>
            </a:r>
          </a:p>
        </p:txBody>
      </p:sp>
      <p:pic>
        <p:nvPicPr>
          <p:cNvPr id="7" name="Picture 6">
            <a:extLst>
              <a:ext uri="{FF2B5EF4-FFF2-40B4-BE49-F238E27FC236}">
                <a16:creationId xmlns:a16="http://schemas.microsoft.com/office/drawing/2014/main" id="{3FBA63B0-4F5A-4364-9149-1FE6DD97821D}"/>
              </a:ext>
            </a:extLst>
          </p:cNvPr>
          <p:cNvPicPr>
            <a:picLocks noChangeAspect="1"/>
          </p:cNvPicPr>
          <p:nvPr/>
        </p:nvPicPr>
        <p:blipFill>
          <a:blip r:embed="rId3"/>
          <a:stretch>
            <a:fillRect/>
          </a:stretch>
        </p:blipFill>
        <p:spPr>
          <a:xfrm>
            <a:off x="5403361" y="1820411"/>
            <a:ext cx="6834777" cy="4152550"/>
          </a:xfrm>
          <a:prstGeom prst="rect">
            <a:avLst/>
          </a:prstGeom>
        </p:spPr>
      </p:pic>
    </p:spTree>
    <p:extLst>
      <p:ext uri="{BB962C8B-B14F-4D97-AF65-F5344CB8AC3E}">
        <p14:creationId xmlns:p14="http://schemas.microsoft.com/office/powerpoint/2010/main" val="3705773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2B9062-4F87-4826-86E7-3A8A21A6023A}"/>
              </a:ext>
            </a:extLst>
          </p:cNvPr>
          <p:cNvSpPr>
            <a:spLocks noGrp="1"/>
          </p:cNvSpPr>
          <p:nvPr>
            <p:ph idx="1"/>
          </p:nvPr>
        </p:nvSpPr>
        <p:spPr/>
        <p:txBody>
          <a:bodyPr>
            <a:normAutofit/>
          </a:bodyPr>
          <a:lstStyle/>
          <a:p>
            <a:r>
              <a:rPr lang="en-US" dirty="0"/>
              <a:t>Decomposition to fewer dimensions for:</a:t>
            </a:r>
          </a:p>
          <a:p>
            <a:pPr lvl="1"/>
            <a:r>
              <a:rPr lang="en-US" dirty="0"/>
              <a:t>Easier visualization; including to assess labeled data for classification</a:t>
            </a:r>
          </a:p>
          <a:p>
            <a:pPr lvl="1"/>
            <a:r>
              <a:rPr lang="en-US" dirty="0"/>
              <a:t>Other ML algorithms, such as clustering and classification</a:t>
            </a:r>
          </a:p>
          <a:p>
            <a:r>
              <a:rPr lang="en-US" dirty="0"/>
              <a:t>PCA has ability to inverse transform:</a:t>
            </a:r>
          </a:p>
          <a:p>
            <a:pPr lvl="1"/>
            <a:r>
              <a:rPr lang="en-US" dirty="0"/>
              <a:t>Anomaly detection or noise filter </a:t>
            </a:r>
          </a:p>
          <a:p>
            <a:r>
              <a:rPr lang="en-US" dirty="0"/>
              <a:t>t-SNE is </a:t>
            </a:r>
            <a:r>
              <a:rPr lang="en-US" b="1" dirty="0"/>
              <a:t>more powerful tool than PCA</a:t>
            </a:r>
            <a:r>
              <a:rPr lang="en-US" dirty="0"/>
              <a:t> , especially if </a:t>
            </a:r>
            <a:r>
              <a:rPr lang="en-US" b="1" dirty="0"/>
              <a:t>data is non-linear</a:t>
            </a:r>
            <a:r>
              <a:rPr lang="en-US" dirty="0"/>
              <a:t>, but mostly useful for visualization and decomposition.</a:t>
            </a:r>
          </a:p>
          <a:p>
            <a:pPr lvl="1"/>
            <a:r>
              <a:rPr lang="en-US" dirty="0"/>
              <a:t>Hyperparameter tuning means it’s backup option if PCA doesn’t work well</a:t>
            </a:r>
          </a:p>
          <a:p>
            <a:pPr lvl="1"/>
            <a:r>
              <a:rPr lang="en-US" dirty="0"/>
              <a:t>Slow for very high dimensions or lots of samples</a:t>
            </a:r>
          </a:p>
        </p:txBody>
      </p:sp>
      <p:sp>
        <p:nvSpPr>
          <p:cNvPr id="3" name="Title 2">
            <a:extLst>
              <a:ext uri="{FF2B5EF4-FFF2-40B4-BE49-F238E27FC236}">
                <a16:creationId xmlns:a16="http://schemas.microsoft.com/office/drawing/2014/main" id="{D22FB2F8-1B54-43B8-BF6C-693E310FEE2A}"/>
              </a:ext>
            </a:extLst>
          </p:cNvPr>
          <p:cNvSpPr>
            <a:spLocks noGrp="1"/>
          </p:cNvSpPr>
          <p:nvPr>
            <p:ph type="title"/>
          </p:nvPr>
        </p:nvSpPr>
        <p:spPr/>
        <p:txBody>
          <a:bodyPr>
            <a:normAutofit/>
          </a:bodyPr>
          <a:lstStyle/>
          <a:p>
            <a:r>
              <a:rPr lang="en-US" dirty="0"/>
              <a:t>Dimensionality Reduction Applications</a:t>
            </a:r>
          </a:p>
        </p:txBody>
      </p:sp>
    </p:spTree>
    <p:extLst>
      <p:ext uri="{BB962C8B-B14F-4D97-AF65-F5344CB8AC3E}">
        <p14:creationId xmlns:p14="http://schemas.microsoft.com/office/powerpoint/2010/main" val="4072527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15A710-0ABE-4661-AA78-30912D48C347}"/>
              </a:ext>
            </a:extLst>
          </p:cNvPr>
          <p:cNvSpPr>
            <a:spLocks noGrp="1"/>
          </p:cNvSpPr>
          <p:nvPr>
            <p:ph idx="1"/>
          </p:nvPr>
        </p:nvSpPr>
        <p:spPr>
          <a:xfrm>
            <a:off x="4233614" y="929806"/>
            <a:ext cx="7664043" cy="5194268"/>
          </a:xfrm>
        </p:spPr>
        <p:txBody>
          <a:bodyPr/>
          <a:lstStyle/>
          <a:p>
            <a:r>
              <a:rPr lang="en-US" dirty="0"/>
              <a:t>Overview</a:t>
            </a:r>
          </a:p>
          <a:p>
            <a:pPr lvl="1"/>
            <a:r>
              <a:rPr lang="en-US" dirty="0"/>
              <a:t>Introduction on unsupervised learning, and how it differs from supervised learning</a:t>
            </a:r>
          </a:p>
          <a:p>
            <a:pPr lvl="1"/>
            <a:r>
              <a:rPr lang="en-US" dirty="0"/>
              <a:t>Dimensionality reduction overview and example</a:t>
            </a:r>
          </a:p>
          <a:p>
            <a:pPr lvl="1"/>
            <a:r>
              <a:rPr lang="en-US" dirty="0"/>
              <a:t>Clustering overview and example</a:t>
            </a:r>
          </a:p>
          <a:p>
            <a:pPr lvl="1"/>
            <a:r>
              <a:rPr lang="en-US" dirty="0"/>
              <a:t>Sticking points, i.e., the difficulties and subjectivity of unsupervised learning</a:t>
            </a:r>
          </a:p>
          <a:p>
            <a:r>
              <a:rPr lang="en-US" dirty="0" err="1"/>
              <a:t>Jupyter</a:t>
            </a:r>
            <a:r>
              <a:rPr lang="en-US" dirty="0"/>
              <a:t>-Notebook example with each section, and a final application example at the end</a:t>
            </a:r>
          </a:p>
        </p:txBody>
      </p:sp>
      <p:sp>
        <p:nvSpPr>
          <p:cNvPr id="3" name="Title 2">
            <a:extLst>
              <a:ext uri="{FF2B5EF4-FFF2-40B4-BE49-F238E27FC236}">
                <a16:creationId xmlns:a16="http://schemas.microsoft.com/office/drawing/2014/main" id="{2D3213EE-D326-4342-8502-7B22353249BE}"/>
              </a:ext>
            </a:extLst>
          </p:cNvPr>
          <p:cNvSpPr>
            <a:spLocks noGrp="1"/>
          </p:cNvSpPr>
          <p:nvPr>
            <p:ph type="title"/>
          </p:nvPr>
        </p:nvSpPr>
        <p:spPr/>
        <p:txBody>
          <a:bodyPr/>
          <a:lstStyle/>
          <a:p>
            <a:r>
              <a:rPr lang="en-US" dirty="0"/>
              <a:t>Unsupervised Machine Learning</a:t>
            </a:r>
          </a:p>
        </p:txBody>
      </p:sp>
    </p:spTree>
    <p:extLst>
      <p:ext uri="{BB962C8B-B14F-4D97-AF65-F5344CB8AC3E}">
        <p14:creationId xmlns:p14="http://schemas.microsoft.com/office/powerpoint/2010/main" val="2310137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19D75B-B6A0-4060-914D-E9D31A6C5AD8}"/>
              </a:ext>
            </a:extLst>
          </p:cNvPr>
          <p:cNvSpPr>
            <a:spLocks noGrp="1"/>
          </p:cNvSpPr>
          <p:nvPr>
            <p:ph idx="1"/>
          </p:nvPr>
        </p:nvSpPr>
        <p:spPr/>
        <p:txBody>
          <a:bodyPr/>
          <a:lstStyle/>
          <a:p>
            <a:r>
              <a:rPr lang="en-US" dirty="0"/>
              <a:t>Not any metrics; just plot and assess the results.</a:t>
            </a:r>
          </a:p>
          <a:p>
            <a:pPr lvl="1"/>
            <a:r>
              <a:rPr lang="en-US" dirty="0"/>
              <a:t>Do you see clear patterns in the data?</a:t>
            </a:r>
          </a:p>
          <a:p>
            <a:pPr lvl="1"/>
            <a:r>
              <a:rPr lang="en-US" dirty="0"/>
              <a:t>Can we plot features (or labels) as colormap and the results make sense?</a:t>
            </a:r>
          </a:p>
          <a:p>
            <a:r>
              <a:rPr lang="en-US" dirty="0"/>
              <a:t>If using it for a specific task, evaluate that task with and without</a:t>
            </a:r>
          </a:p>
          <a:p>
            <a:pPr lvl="1"/>
            <a:r>
              <a:rPr lang="en-US" dirty="0"/>
              <a:t>E.g., for classification, evaluate speed with and without and the performance with and without; if it speeds up training without losing too much performance then it’s good.</a:t>
            </a:r>
          </a:p>
          <a:p>
            <a:r>
              <a:rPr lang="en-US" dirty="0"/>
              <a:t>Less direct and more “does this work for my application?”</a:t>
            </a:r>
          </a:p>
        </p:txBody>
      </p:sp>
      <p:sp>
        <p:nvSpPr>
          <p:cNvPr id="3" name="Title 2">
            <a:extLst>
              <a:ext uri="{FF2B5EF4-FFF2-40B4-BE49-F238E27FC236}">
                <a16:creationId xmlns:a16="http://schemas.microsoft.com/office/drawing/2014/main" id="{6CF5AFC3-0C45-4D74-AEAE-80048DED151E}"/>
              </a:ext>
            </a:extLst>
          </p:cNvPr>
          <p:cNvSpPr>
            <a:spLocks noGrp="1"/>
          </p:cNvSpPr>
          <p:nvPr>
            <p:ph type="title"/>
          </p:nvPr>
        </p:nvSpPr>
        <p:spPr/>
        <p:txBody>
          <a:bodyPr/>
          <a:lstStyle/>
          <a:p>
            <a:r>
              <a:rPr lang="en-US" dirty="0"/>
              <a:t>Evaluating Dimensionality Reduction</a:t>
            </a:r>
          </a:p>
        </p:txBody>
      </p:sp>
    </p:spTree>
    <p:extLst>
      <p:ext uri="{BB962C8B-B14F-4D97-AF65-F5344CB8AC3E}">
        <p14:creationId xmlns:p14="http://schemas.microsoft.com/office/powerpoint/2010/main" val="839314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4BA76C-5C45-4E02-A077-1330DD8FC258}"/>
              </a:ext>
            </a:extLst>
          </p:cNvPr>
          <p:cNvSpPr>
            <a:spLocks noGrp="1"/>
          </p:cNvSpPr>
          <p:nvPr>
            <p:ph idx="1"/>
          </p:nvPr>
        </p:nvSpPr>
        <p:spPr>
          <a:xfrm>
            <a:off x="525878" y="1825625"/>
            <a:ext cx="10827921" cy="4351338"/>
          </a:xfrm>
        </p:spPr>
        <p:txBody>
          <a:bodyPr/>
          <a:lstStyle/>
          <a:p>
            <a:r>
              <a:rPr lang="en-US" dirty="0"/>
              <a:t>Now let’s take a look at the dataset from your boss and run both PCA and t-SNE on it. Compare and contrast the results for the two approaches, which method seems to work better for this dataset? Why?</a:t>
            </a:r>
          </a:p>
        </p:txBody>
      </p:sp>
      <p:sp>
        <p:nvSpPr>
          <p:cNvPr id="3" name="Title 2">
            <a:extLst>
              <a:ext uri="{FF2B5EF4-FFF2-40B4-BE49-F238E27FC236}">
                <a16:creationId xmlns:a16="http://schemas.microsoft.com/office/drawing/2014/main" id="{7825824D-8C22-466C-A069-9D42C619A242}"/>
              </a:ext>
            </a:extLst>
          </p:cNvPr>
          <p:cNvSpPr>
            <a:spLocks noGrp="1"/>
          </p:cNvSpPr>
          <p:nvPr>
            <p:ph type="title"/>
          </p:nvPr>
        </p:nvSpPr>
        <p:spPr/>
        <p:txBody>
          <a:bodyPr/>
          <a:lstStyle/>
          <a:p>
            <a:r>
              <a:rPr lang="en-US" dirty="0"/>
              <a:t>Discussion Question</a:t>
            </a:r>
          </a:p>
        </p:txBody>
      </p:sp>
    </p:spTree>
    <p:extLst>
      <p:ext uri="{BB962C8B-B14F-4D97-AF65-F5344CB8AC3E}">
        <p14:creationId xmlns:p14="http://schemas.microsoft.com/office/powerpoint/2010/main" val="3092745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562B9A-A67C-4B68-8AF9-912E18E90444}"/>
              </a:ext>
            </a:extLst>
          </p:cNvPr>
          <p:cNvSpPr>
            <a:spLocks noGrp="1"/>
          </p:cNvSpPr>
          <p:nvPr>
            <p:ph idx="1"/>
          </p:nvPr>
        </p:nvSpPr>
        <p:spPr/>
        <p:txBody>
          <a:bodyPr/>
          <a:lstStyle/>
          <a:p>
            <a:pPr marL="0" indent="0">
              <a:buNone/>
            </a:pPr>
            <a:endParaRPr lang="en-US" dirty="0"/>
          </a:p>
          <a:p>
            <a:pPr marL="0" indent="0">
              <a:buNone/>
            </a:pPr>
            <a:endParaRPr lang="en-US" dirty="0"/>
          </a:p>
          <a:p>
            <a:pPr marL="0" indent="0" algn="ctr">
              <a:buNone/>
            </a:pPr>
            <a:r>
              <a:rPr lang="en-US" sz="5400" dirty="0"/>
              <a:t>Clustering</a:t>
            </a:r>
          </a:p>
        </p:txBody>
      </p:sp>
    </p:spTree>
    <p:extLst>
      <p:ext uri="{BB962C8B-B14F-4D97-AF65-F5344CB8AC3E}">
        <p14:creationId xmlns:p14="http://schemas.microsoft.com/office/powerpoint/2010/main" val="1079082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4BA76C-5C45-4E02-A077-1330DD8FC258}"/>
              </a:ext>
            </a:extLst>
          </p:cNvPr>
          <p:cNvSpPr>
            <a:spLocks noGrp="1"/>
          </p:cNvSpPr>
          <p:nvPr>
            <p:ph idx="1"/>
          </p:nvPr>
        </p:nvSpPr>
        <p:spPr/>
        <p:txBody>
          <a:bodyPr/>
          <a:lstStyle/>
          <a:p>
            <a:r>
              <a:rPr lang="en-US" dirty="0"/>
              <a:t>After looking at the data you suppose it can be grouped together, but there are no labels. How does clustering help you in this situation, besides just because the data is unlabeled? What sorts of applications can you think of for this process? </a:t>
            </a:r>
          </a:p>
        </p:txBody>
      </p:sp>
      <p:sp>
        <p:nvSpPr>
          <p:cNvPr id="3" name="Title 2">
            <a:extLst>
              <a:ext uri="{FF2B5EF4-FFF2-40B4-BE49-F238E27FC236}">
                <a16:creationId xmlns:a16="http://schemas.microsoft.com/office/drawing/2014/main" id="{7825824D-8C22-466C-A069-9D42C619A242}"/>
              </a:ext>
            </a:extLst>
          </p:cNvPr>
          <p:cNvSpPr>
            <a:spLocks noGrp="1"/>
          </p:cNvSpPr>
          <p:nvPr>
            <p:ph type="title"/>
          </p:nvPr>
        </p:nvSpPr>
        <p:spPr/>
        <p:txBody>
          <a:bodyPr/>
          <a:lstStyle/>
          <a:p>
            <a:r>
              <a:rPr lang="en-US" dirty="0"/>
              <a:t>Discussion Question</a:t>
            </a:r>
          </a:p>
        </p:txBody>
      </p:sp>
    </p:spTree>
    <p:extLst>
      <p:ext uri="{BB962C8B-B14F-4D97-AF65-F5344CB8AC3E}">
        <p14:creationId xmlns:p14="http://schemas.microsoft.com/office/powerpoint/2010/main" val="1330516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AEFBCF-2FA8-412D-BC5C-D15573C5D893}"/>
              </a:ext>
            </a:extLst>
          </p:cNvPr>
          <p:cNvSpPr>
            <a:spLocks noGrp="1"/>
          </p:cNvSpPr>
          <p:nvPr>
            <p:ph idx="1"/>
          </p:nvPr>
        </p:nvSpPr>
        <p:spPr/>
        <p:txBody>
          <a:bodyPr>
            <a:normAutofit lnSpcReduction="10000"/>
          </a:bodyPr>
          <a:lstStyle/>
          <a:p>
            <a:r>
              <a:rPr lang="en-US" dirty="0"/>
              <a:t>Finding </a:t>
            </a:r>
            <a:r>
              <a:rPr lang="en-US" b="1" dirty="0"/>
              <a:t>patterns and structure </a:t>
            </a:r>
            <a:r>
              <a:rPr lang="en-US" dirty="0"/>
              <a:t>in the data</a:t>
            </a:r>
          </a:p>
          <a:p>
            <a:pPr lvl="1"/>
            <a:r>
              <a:rPr lang="en-US" dirty="0"/>
              <a:t>We have to assess features within each cluster to see how they differ, but it can reveal combinations of similar features</a:t>
            </a:r>
          </a:p>
          <a:p>
            <a:r>
              <a:rPr lang="en-US" dirty="0"/>
              <a:t>Prototype</a:t>
            </a:r>
          </a:p>
          <a:p>
            <a:r>
              <a:rPr lang="en-US" dirty="0"/>
              <a:t>Hierarchical</a:t>
            </a:r>
          </a:p>
          <a:p>
            <a:r>
              <a:rPr lang="en-US" dirty="0"/>
              <a:t>Density</a:t>
            </a:r>
          </a:p>
          <a:p>
            <a:r>
              <a:rPr lang="en-US" dirty="0"/>
              <a:t>Gaussian mixture</a:t>
            </a:r>
          </a:p>
          <a:p>
            <a:r>
              <a:rPr lang="en-US" dirty="0"/>
              <a:t>Not always obvious which clustering algorithm to use upfront, it takes domain knowledge of the problem to help guide and assessing different results to determine what is best [2]</a:t>
            </a:r>
          </a:p>
        </p:txBody>
      </p:sp>
      <p:sp>
        <p:nvSpPr>
          <p:cNvPr id="3" name="Title 2">
            <a:extLst>
              <a:ext uri="{FF2B5EF4-FFF2-40B4-BE49-F238E27FC236}">
                <a16:creationId xmlns:a16="http://schemas.microsoft.com/office/drawing/2014/main" id="{AABB75D6-BABE-4AF0-B860-F6A126C1BB92}"/>
              </a:ext>
            </a:extLst>
          </p:cNvPr>
          <p:cNvSpPr>
            <a:spLocks noGrp="1"/>
          </p:cNvSpPr>
          <p:nvPr>
            <p:ph type="title"/>
          </p:nvPr>
        </p:nvSpPr>
        <p:spPr/>
        <p:txBody>
          <a:bodyPr/>
          <a:lstStyle/>
          <a:p>
            <a:r>
              <a:rPr lang="en-US" dirty="0"/>
              <a:t>Clustering</a:t>
            </a:r>
          </a:p>
        </p:txBody>
      </p:sp>
    </p:spTree>
    <p:extLst>
      <p:ext uri="{BB962C8B-B14F-4D97-AF65-F5344CB8AC3E}">
        <p14:creationId xmlns:p14="http://schemas.microsoft.com/office/powerpoint/2010/main" val="472629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CA8A0F-4085-4E73-A0E2-A214E166E698}"/>
              </a:ext>
            </a:extLst>
          </p:cNvPr>
          <p:cNvSpPr>
            <a:spLocks noGrp="1"/>
          </p:cNvSpPr>
          <p:nvPr>
            <p:ph idx="1"/>
          </p:nvPr>
        </p:nvSpPr>
        <p:spPr/>
        <p:txBody>
          <a:bodyPr>
            <a:normAutofit/>
          </a:bodyPr>
          <a:lstStyle/>
          <a:p>
            <a:r>
              <a:rPr lang="en-US" dirty="0"/>
              <a:t>One of the most </a:t>
            </a:r>
            <a:r>
              <a:rPr lang="en-US" b="1" dirty="0"/>
              <a:t>simple and commonly used </a:t>
            </a:r>
            <a:r>
              <a:rPr lang="en-US" dirty="0"/>
              <a:t>clustering algorithms [1].</a:t>
            </a:r>
          </a:p>
          <a:p>
            <a:r>
              <a:rPr lang="en-US" b="1" dirty="0"/>
              <a:t>Groups data on similarity</a:t>
            </a:r>
            <a:r>
              <a:rPr lang="en-US" dirty="0"/>
              <a:t>, and assigns a cluster label, analogous to classification except that labels have no </a:t>
            </a:r>
            <a:r>
              <a:rPr lang="en-US" i="1" dirty="0"/>
              <a:t>a priori</a:t>
            </a:r>
            <a:r>
              <a:rPr lang="en-US" dirty="0"/>
              <a:t> meaning [1].</a:t>
            </a:r>
          </a:p>
          <a:p>
            <a:r>
              <a:rPr lang="en-US" dirty="0"/>
              <a:t>Prototype-based, meaning </a:t>
            </a:r>
            <a:r>
              <a:rPr lang="en-US" b="1" dirty="0"/>
              <a:t>each cluster is represented by a prototype data point</a:t>
            </a:r>
            <a:r>
              <a:rPr lang="en-US" dirty="0"/>
              <a:t>, for K-means that is the mean that defines the center [2].</a:t>
            </a:r>
          </a:p>
          <a:p>
            <a:r>
              <a:rPr lang="en-US" dirty="0"/>
              <a:t>Can only find </a:t>
            </a:r>
            <a:r>
              <a:rPr lang="en-US" b="1" dirty="0"/>
              <a:t>simple, spherical </a:t>
            </a:r>
            <a:r>
              <a:rPr lang="en-US" dirty="0"/>
              <a:t>shaped clusters in the data [1], and doesn’t work well with different shapes [3].</a:t>
            </a:r>
          </a:p>
          <a:p>
            <a:r>
              <a:rPr lang="en-US" dirty="0"/>
              <a:t>No guarantee that it finds a global optimal solution [10].</a:t>
            </a:r>
          </a:p>
          <a:p>
            <a:r>
              <a:rPr lang="en-US" b="1" dirty="0"/>
              <a:t>Have to specify the number of clusters.</a:t>
            </a:r>
            <a:endParaRPr lang="en-US" dirty="0"/>
          </a:p>
          <a:p>
            <a:endParaRPr lang="en-US" dirty="0"/>
          </a:p>
        </p:txBody>
      </p:sp>
      <p:sp>
        <p:nvSpPr>
          <p:cNvPr id="3" name="Title 2">
            <a:extLst>
              <a:ext uri="{FF2B5EF4-FFF2-40B4-BE49-F238E27FC236}">
                <a16:creationId xmlns:a16="http://schemas.microsoft.com/office/drawing/2014/main" id="{54672753-A46D-4C25-AB7A-1A18BF06A4B0}"/>
              </a:ext>
            </a:extLst>
          </p:cNvPr>
          <p:cNvSpPr>
            <a:spLocks noGrp="1"/>
          </p:cNvSpPr>
          <p:nvPr>
            <p:ph type="title"/>
          </p:nvPr>
        </p:nvSpPr>
        <p:spPr/>
        <p:txBody>
          <a:bodyPr/>
          <a:lstStyle/>
          <a:p>
            <a:r>
              <a:rPr lang="en-US" dirty="0"/>
              <a:t>K-Means – Intro and Motivation</a:t>
            </a:r>
          </a:p>
        </p:txBody>
      </p:sp>
    </p:spTree>
    <p:extLst>
      <p:ext uri="{BB962C8B-B14F-4D97-AF65-F5344CB8AC3E}">
        <p14:creationId xmlns:p14="http://schemas.microsoft.com/office/powerpoint/2010/main" val="1190952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B4F3DC-B913-4B68-84DC-BEAF86777913}"/>
              </a:ext>
            </a:extLst>
          </p:cNvPr>
          <p:cNvSpPr>
            <a:spLocks noGrp="1"/>
          </p:cNvSpPr>
          <p:nvPr>
            <p:ph type="title"/>
          </p:nvPr>
        </p:nvSpPr>
        <p:spPr/>
        <p:txBody>
          <a:bodyPr/>
          <a:lstStyle/>
          <a:p>
            <a:r>
              <a:rPr lang="en-US" dirty="0"/>
              <a:t>K-Means – Determining Number of Clusters</a:t>
            </a:r>
          </a:p>
        </p:txBody>
      </p:sp>
      <p:pic>
        <p:nvPicPr>
          <p:cNvPr id="9" name="Picture 8">
            <a:extLst>
              <a:ext uri="{FF2B5EF4-FFF2-40B4-BE49-F238E27FC236}">
                <a16:creationId xmlns:a16="http://schemas.microsoft.com/office/drawing/2014/main" id="{2B2BC6C9-761E-4852-867D-888E72CEFB1F}"/>
              </a:ext>
            </a:extLst>
          </p:cNvPr>
          <p:cNvPicPr>
            <a:picLocks noChangeAspect="1"/>
          </p:cNvPicPr>
          <p:nvPr/>
        </p:nvPicPr>
        <p:blipFill>
          <a:blip r:embed="rId2"/>
          <a:stretch>
            <a:fillRect/>
          </a:stretch>
        </p:blipFill>
        <p:spPr>
          <a:xfrm>
            <a:off x="1153669" y="1170146"/>
            <a:ext cx="8867165" cy="5220926"/>
          </a:xfrm>
          <a:prstGeom prst="rect">
            <a:avLst/>
          </a:prstGeom>
        </p:spPr>
      </p:pic>
      <p:sp>
        <p:nvSpPr>
          <p:cNvPr id="2" name="TextBox 1">
            <a:extLst>
              <a:ext uri="{FF2B5EF4-FFF2-40B4-BE49-F238E27FC236}">
                <a16:creationId xmlns:a16="http://schemas.microsoft.com/office/drawing/2014/main" id="{7785DD01-A4EE-4864-868C-C63209AD190F}"/>
              </a:ext>
            </a:extLst>
          </p:cNvPr>
          <p:cNvSpPr txBox="1"/>
          <p:nvPr/>
        </p:nvSpPr>
        <p:spPr>
          <a:xfrm>
            <a:off x="2676088" y="3059668"/>
            <a:ext cx="1095749" cy="369332"/>
          </a:xfrm>
          <a:prstGeom prst="rect">
            <a:avLst/>
          </a:prstGeom>
          <a:noFill/>
        </p:spPr>
        <p:txBody>
          <a:bodyPr wrap="none" rtlCol="0">
            <a:spAutoFit/>
          </a:bodyPr>
          <a:lstStyle/>
          <a:p>
            <a:r>
              <a:rPr lang="en-US" dirty="0"/>
              <a:t>2 Clusters</a:t>
            </a:r>
          </a:p>
        </p:txBody>
      </p:sp>
      <p:sp>
        <p:nvSpPr>
          <p:cNvPr id="5" name="TextBox 4">
            <a:extLst>
              <a:ext uri="{FF2B5EF4-FFF2-40B4-BE49-F238E27FC236}">
                <a16:creationId xmlns:a16="http://schemas.microsoft.com/office/drawing/2014/main" id="{980ABE0E-3EAA-4428-8C0B-9A9A269F0225}"/>
              </a:ext>
            </a:extLst>
          </p:cNvPr>
          <p:cNvSpPr txBox="1"/>
          <p:nvPr/>
        </p:nvSpPr>
        <p:spPr>
          <a:xfrm>
            <a:off x="5651383" y="3059668"/>
            <a:ext cx="1095749" cy="369332"/>
          </a:xfrm>
          <a:prstGeom prst="rect">
            <a:avLst/>
          </a:prstGeom>
          <a:noFill/>
        </p:spPr>
        <p:txBody>
          <a:bodyPr wrap="none" rtlCol="0">
            <a:spAutoFit/>
          </a:bodyPr>
          <a:lstStyle/>
          <a:p>
            <a:r>
              <a:rPr lang="en-US" dirty="0"/>
              <a:t>3 Clusters</a:t>
            </a:r>
          </a:p>
        </p:txBody>
      </p:sp>
      <p:sp>
        <p:nvSpPr>
          <p:cNvPr id="6" name="TextBox 5">
            <a:extLst>
              <a:ext uri="{FF2B5EF4-FFF2-40B4-BE49-F238E27FC236}">
                <a16:creationId xmlns:a16="http://schemas.microsoft.com/office/drawing/2014/main" id="{12220240-B69C-431D-8D7F-04F8EA830C84}"/>
              </a:ext>
            </a:extLst>
          </p:cNvPr>
          <p:cNvSpPr txBox="1"/>
          <p:nvPr/>
        </p:nvSpPr>
        <p:spPr>
          <a:xfrm>
            <a:off x="8672818" y="3059668"/>
            <a:ext cx="1095749" cy="369332"/>
          </a:xfrm>
          <a:prstGeom prst="rect">
            <a:avLst/>
          </a:prstGeom>
          <a:noFill/>
        </p:spPr>
        <p:txBody>
          <a:bodyPr wrap="none" rtlCol="0">
            <a:spAutoFit/>
          </a:bodyPr>
          <a:lstStyle/>
          <a:p>
            <a:r>
              <a:rPr lang="en-US" dirty="0"/>
              <a:t>4 Clusters</a:t>
            </a:r>
          </a:p>
        </p:txBody>
      </p:sp>
      <p:sp>
        <p:nvSpPr>
          <p:cNvPr id="12" name="TextBox 11">
            <a:extLst>
              <a:ext uri="{FF2B5EF4-FFF2-40B4-BE49-F238E27FC236}">
                <a16:creationId xmlns:a16="http://schemas.microsoft.com/office/drawing/2014/main" id="{CD4AC5C7-EAF9-4DE2-BBD5-3244C87B5FB5}"/>
              </a:ext>
            </a:extLst>
          </p:cNvPr>
          <p:cNvSpPr txBox="1"/>
          <p:nvPr/>
        </p:nvSpPr>
        <p:spPr>
          <a:xfrm>
            <a:off x="2676088" y="5762321"/>
            <a:ext cx="1095749" cy="369332"/>
          </a:xfrm>
          <a:prstGeom prst="rect">
            <a:avLst/>
          </a:prstGeom>
          <a:noFill/>
        </p:spPr>
        <p:txBody>
          <a:bodyPr wrap="none" rtlCol="0">
            <a:spAutoFit/>
          </a:bodyPr>
          <a:lstStyle/>
          <a:p>
            <a:r>
              <a:rPr lang="en-US" dirty="0"/>
              <a:t>5 Clusters</a:t>
            </a:r>
          </a:p>
        </p:txBody>
      </p:sp>
      <p:sp>
        <p:nvSpPr>
          <p:cNvPr id="13" name="TextBox 12">
            <a:extLst>
              <a:ext uri="{FF2B5EF4-FFF2-40B4-BE49-F238E27FC236}">
                <a16:creationId xmlns:a16="http://schemas.microsoft.com/office/drawing/2014/main" id="{B78BBE16-1498-4E4A-AE8C-EC479D40ED5F}"/>
              </a:ext>
            </a:extLst>
          </p:cNvPr>
          <p:cNvSpPr txBox="1"/>
          <p:nvPr/>
        </p:nvSpPr>
        <p:spPr>
          <a:xfrm>
            <a:off x="5651383" y="5762321"/>
            <a:ext cx="1095749" cy="369332"/>
          </a:xfrm>
          <a:prstGeom prst="rect">
            <a:avLst/>
          </a:prstGeom>
          <a:noFill/>
        </p:spPr>
        <p:txBody>
          <a:bodyPr wrap="none" rtlCol="0">
            <a:spAutoFit/>
          </a:bodyPr>
          <a:lstStyle/>
          <a:p>
            <a:r>
              <a:rPr lang="en-US" dirty="0"/>
              <a:t>6 Clusters</a:t>
            </a:r>
          </a:p>
        </p:txBody>
      </p:sp>
      <p:sp>
        <p:nvSpPr>
          <p:cNvPr id="14" name="TextBox 13">
            <a:extLst>
              <a:ext uri="{FF2B5EF4-FFF2-40B4-BE49-F238E27FC236}">
                <a16:creationId xmlns:a16="http://schemas.microsoft.com/office/drawing/2014/main" id="{89227B44-401D-43F3-8156-3C54F6D72DE2}"/>
              </a:ext>
            </a:extLst>
          </p:cNvPr>
          <p:cNvSpPr txBox="1"/>
          <p:nvPr/>
        </p:nvSpPr>
        <p:spPr>
          <a:xfrm>
            <a:off x="8672818" y="5762321"/>
            <a:ext cx="1095749" cy="369332"/>
          </a:xfrm>
          <a:prstGeom prst="rect">
            <a:avLst/>
          </a:prstGeom>
          <a:noFill/>
        </p:spPr>
        <p:txBody>
          <a:bodyPr wrap="none" rtlCol="0">
            <a:spAutoFit/>
          </a:bodyPr>
          <a:lstStyle/>
          <a:p>
            <a:r>
              <a:rPr lang="en-US" dirty="0"/>
              <a:t>7 Clusters</a:t>
            </a:r>
          </a:p>
        </p:txBody>
      </p:sp>
    </p:spTree>
    <p:extLst>
      <p:ext uri="{BB962C8B-B14F-4D97-AF65-F5344CB8AC3E}">
        <p14:creationId xmlns:p14="http://schemas.microsoft.com/office/powerpoint/2010/main" val="4026947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E0BAB6-F7A2-45B6-AE72-071C17B11A6A}"/>
              </a:ext>
            </a:extLst>
          </p:cNvPr>
          <p:cNvSpPr>
            <a:spLocks noGrp="1"/>
          </p:cNvSpPr>
          <p:nvPr>
            <p:ph idx="1"/>
          </p:nvPr>
        </p:nvSpPr>
        <p:spPr>
          <a:xfrm>
            <a:off x="525878" y="1825625"/>
            <a:ext cx="3509227" cy="4351338"/>
          </a:xfrm>
        </p:spPr>
        <p:txBody>
          <a:bodyPr/>
          <a:lstStyle/>
          <a:p>
            <a:r>
              <a:rPr lang="en-US" dirty="0"/>
              <a:t>Elbow curve</a:t>
            </a:r>
          </a:p>
          <a:p>
            <a:pPr lvl="1"/>
            <a:r>
              <a:rPr lang="en-US" dirty="0"/>
              <a:t>Sum of squares of each point from center</a:t>
            </a:r>
          </a:p>
          <a:p>
            <a:r>
              <a:rPr lang="en-US" dirty="0"/>
              <a:t>Silhouette analysis</a:t>
            </a:r>
          </a:p>
          <a:p>
            <a:pPr lvl="1"/>
            <a:r>
              <a:rPr lang="en-US" dirty="0"/>
              <a:t>Measures ratio of distance of points within a cluster to nearby clusters</a:t>
            </a:r>
          </a:p>
        </p:txBody>
      </p:sp>
      <p:sp>
        <p:nvSpPr>
          <p:cNvPr id="3" name="Title 2">
            <a:extLst>
              <a:ext uri="{FF2B5EF4-FFF2-40B4-BE49-F238E27FC236}">
                <a16:creationId xmlns:a16="http://schemas.microsoft.com/office/drawing/2014/main" id="{59B4F3DC-B913-4B68-84DC-BEAF86777913}"/>
              </a:ext>
            </a:extLst>
          </p:cNvPr>
          <p:cNvSpPr>
            <a:spLocks noGrp="1"/>
          </p:cNvSpPr>
          <p:nvPr>
            <p:ph type="title"/>
          </p:nvPr>
        </p:nvSpPr>
        <p:spPr/>
        <p:txBody>
          <a:bodyPr/>
          <a:lstStyle/>
          <a:p>
            <a:r>
              <a:rPr lang="en-US" dirty="0"/>
              <a:t>K-Means – Determining Number of Clusters</a:t>
            </a:r>
          </a:p>
        </p:txBody>
      </p:sp>
      <p:pic>
        <p:nvPicPr>
          <p:cNvPr id="5" name="Picture 4">
            <a:extLst>
              <a:ext uri="{FF2B5EF4-FFF2-40B4-BE49-F238E27FC236}">
                <a16:creationId xmlns:a16="http://schemas.microsoft.com/office/drawing/2014/main" id="{77AE3CED-D5F4-41FC-B004-35D34520115A}"/>
              </a:ext>
            </a:extLst>
          </p:cNvPr>
          <p:cNvPicPr>
            <a:picLocks noChangeAspect="1"/>
          </p:cNvPicPr>
          <p:nvPr/>
        </p:nvPicPr>
        <p:blipFill>
          <a:blip r:embed="rId2"/>
          <a:stretch>
            <a:fillRect/>
          </a:stretch>
        </p:blipFill>
        <p:spPr>
          <a:xfrm>
            <a:off x="3982957" y="1268819"/>
            <a:ext cx="8098796" cy="4850950"/>
          </a:xfrm>
          <a:prstGeom prst="rect">
            <a:avLst/>
          </a:prstGeom>
        </p:spPr>
      </p:pic>
    </p:spTree>
    <p:extLst>
      <p:ext uri="{BB962C8B-B14F-4D97-AF65-F5344CB8AC3E}">
        <p14:creationId xmlns:p14="http://schemas.microsoft.com/office/powerpoint/2010/main" val="3799590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76893B-E18A-4097-90F3-EEE3D92866E5}"/>
              </a:ext>
            </a:extLst>
          </p:cNvPr>
          <p:cNvSpPr>
            <a:spLocks noGrp="1"/>
          </p:cNvSpPr>
          <p:nvPr>
            <p:ph idx="1"/>
          </p:nvPr>
        </p:nvSpPr>
        <p:spPr/>
        <p:txBody>
          <a:bodyPr/>
          <a:lstStyle/>
          <a:p>
            <a:r>
              <a:rPr lang="en-US" dirty="0"/>
              <a:t>Method that clusters </a:t>
            </a:r>
            <a:r>
              <a:rPr lang="en-US" b="1" dirty="0"/>
              <a:t>without</a:t>
            </a:r>
            <a:r>
              <a:rPr lang="en-US" dirty="0"/>
              <a:t> requiring the number of clusters </a:t>
            </a:r>
            <a:r>
              <a:rPr lang="en-US" i="1" dirty="0"/>
              <a:t>a priori</a:t>
            </a:r>
            <a:r>
              <a:rPr lang="en-US" dirty="0"/>
              <a:t>.</a:t>
            </a:r>
          </a:p>
          <a:p>
            <a:r>
              <a:rPr lang="en-US" b="1" dirty="0"/>
              <a:t>Based on distances between points </a:t>
            </a:r>
            <a:r>
              <a:rPr lang="en-US" dirty="0"/>
              <a:t>to create a meaningful taxonomy of the data [2], which can be visualized as a </a:t>
            </a:r>
            <a:r>
              <a:rPr lang="en-US" b="1" dirty="0"/>
              <a:t>dendrogram</a:t>
            </a:r>
            <a:r>
              <a:rPr lang="en-US" dirty="0"/>
              <a:t> [1].</a:t>
            </a:r>
          </a:p>
          <a:p>
            <a:r>
              <a:rPr lang="en-US" dirty="0"/>
              <a:t>Dendrogram gives us the chance make an informed choice on the number of clusters by showing </a:t>
            </a:r>
            <a:r>
              <a:rPr lang="en-US" b="1" dirty="0"/>
              <a:t>breakdown of potential clusters </a:t>
            </a:r>
            <a:r>
              <a:rPr lang="en-US" dirty="0"/>
              <a:t>[7, 9].</a:t>
            </a:r>
          </a:p>
        </p:txBody>
      </p:sp>
      <p:sp>
        <p:nvSpPr>
          <p:cNvPr id="3" name="Title 2">
            <a:extLst>
              <a:ext uri="{FF2B5EF4-FFF2-40B4-BE49-F238E27FC236}">
                <a16:creationId xmlns:a16="http://schemas.microsoft.com/office/drawing/2014/main" id="{077BDDA8-80B7-4954-8B73-91ED1FBA9824}"/>
              </a:ext>
            </a:extLst>
          </p:cNvPr>
          <p:cNvSpPr>
            <a:spLocks noGrp="1"/>
          </p:cNvSpPr>
          <p:nvPr>
            <p:ph type="title"/>
          </p:nvPr>
        </p:nvSpPr>
        <p:spPr/>
        <p:txBody>
          <a:bodyPr/>
          <a:lstStyle/>
          <a:p>
            <a:r>
              <a:rPr lang="en-US" dirty="0"/>
              <a:t>Hierarchical – Intro and Motivation</a:t>
            </a:r>
          </a:p>
        </p:txBody>
      </p:sp>
      <p:pic>
        <p:nvPicPr>
          <p:cNvPr id="6" name="Picture 5">
            <a:extLst>
              <a:ext uri="{FF2B5EF4-FFF2-40B4-BE49-F238E27FC236}">
                <a16:creationId xmlns:a16="http://schemas.microsoft.com/office/drawing/2014/main" id="{8E90B3A0-43C5-4EBA-9088-13E726958C7C}"/>
              </a:ext>
            </a:extLst>
          </p:cNvPr>
          <p:cNvPicPr>
            <a:picLocks noChangeAspect="1"/>
          </p:cNvPicPr>
          <p:nvPr/>
        </p:nvPicPr>
        <p:blipFill>
          <a:blip r:embed="rId2"/>
          <a:stretch>
            <a:fillRect/>
          </a:stretch>
        </p:blipFill>
        <p:spPr>
          <a:xfrm>
            <a:off x="704676" y="4194496"/>
            <a:ext cx="9147688" cy="2543248"/>
          </a:xfrm>
          <a:prstGeom prst="rect">
            <a:avLst/>
          </a:prstGeom>
        </p:spPr>
      </p:pic>
    </p:spTree>
    <p:extLst>
      <p:ext uri="{BB962C8B-B14F-4D97-AF65-F5344CB8AC3E}">
        <p14:creationId xmlns:p14="http://schemas.microsoft.com/office/powerpoint/2010/main" val="2129836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442282-DC7E-4D12-A50E-B54274C0355C}"/>
              </a:ext>
            </a:extLst>
          </p:cNvPr>
          <p:cNvPicPr>
            <a:picLocks noGrp="1" noChangeAspect="1"/>
          </p:cNvPicPr>
          <p:nvPr>
            <p:ph idx="1"/>
          </p:nvPr>
        </p:nvPicPr>
        <p:blipFill>
          <a:blip r:embed="rId2"/>
          <a:stretch>
            <a:fillRect/>
          </a:stretch>
        </p:blipFill>
        <p:spPr>
          <a:xfrm>
            <a:off x="496102" y="1229159"/>
            <a:ext cx="10828337" cy="2213872"/>
          </a:xfrm>
        </p:spPr>
      </p:pic>
      <p:sp>
        <p:nvSpPr>
          <p:cNvPr id="3" name="Title 2">
            <a:extLst>
              <a:ext uri="{FF2B5EF4-FFF2-40B4-BE49-F238E27FC236}">
                <a16:creationId xmlns:a16="http://schemas.microsoft.com/office/drawing/2014/main" id="{BE0F45EA-5277-4FB2-B590-3699AA0A44B1}"/>
              </a:ext>
            </a:extLst>
          </p:cNvPr>
          <p:cNvSpPr>
            <a:spLocks noGrp="1"/>
          </p:cNvSpPr>
          <p:nvPr>
            <p:ph type="title"/>
          </p:nvPr>
        </p:nvSpPr>
        <p:spPr/>
        <p:txBody>
          <a:bodyPr/>
          <a:lstStyle/>
          <a:p>
            <a:r>
              <a:rPr lang="en-US" dirty="0"/>
              <a:t>Hierarchical – Dendrogram</a:t>
            </a:r>
          </a:p>
        </p:txBody>
      </p:sp>
      <p:cxnSp>
        <p:nvCxnSpPr>
          <p:cNvPr id="7" name="Straight Connector 6">
            <a:extLst>
              <a:ext uri="{FF2B5EF4-FFF2-40B4-BE49-F238E27FC236}">
                <a16:creationId xmlns:a16="http://schemas.microsoft.com/office/drawing/2014/main" id="{9EE8B698-5B9C-4123-9321-E64C2879FFC2}"/>
              </a:ext>
            </a:extLst>
          </p:cNvPr>
          <p:cNvCxnSpPr/>
          <p:nvPr/>
        </p:nvCxnSpPr>
        <p:spPr>
          <a:xfrm>
            <a:off x="771782" y="2718046"/>
            <a:ext cx="9748007"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EF74C330-5045-46A2-8EBE-BF92837B5B63}"/>
              </a:ext>
            </a:extLst>
          </p:cNvPr>
          <p:cNvCxnSpPr/>
          <p:nvPr/>
        </p:nvCxnSpPr>
        <p:spPr>
          <a:xfrm>
            <a:off x="768980" y="2975300"/>
            <a:ext cx="9748007"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4C9007E6-782F-4ADE-AD00-961EC4AB4A18}"/>
              </a:ext>
            </a:extLst>
          </p:cNvPr>
          <p:cNvPicPr>
            <a:picLocks noChangeAspect="1"/>
          </p:cNvPicPr>
          <p:nvPr/>
        </p:nvPicPr>
        <p:blipFill>
          <a:blip r:embed="rId3"/>
          <a:stretch>
            <a:fillRect/>
          </a:stretch>
        </p:blipFill>
        <p:spPr>
          <a:xfrm>
            <a:off x="771782" y="3494137"/>
            <a:ext cx="3515175" cy="3356704"/>
          </a:xfrm>
          <a:prstGeom prst="rect">
            <a:avLst/>
          </a:prstGeom>
        </p:spPr>
      </p:pic>
      <p:pic>
        <p:nvPicPr>
          <p:cNvPr id="12" name="Picture 11">
            <a:extLst>
              <a:ext uri="{FF2B5EF4-FFF2-40B4-BE49-F238E27FC236}">
                <a16:creationId xmlns:a16="http://schemas.microsoft.com/office/drawing/2014/main" id="{4855519B-B676-4E5F-8B3E-FD86EFD41F6C}"/>
              </a:ext>
            </a:extLst>
          </p:cNvPr>
          <p:cNvPicPr>
            <a:picLocks noChangeAspect="1"/>
          </p:cNvPicPr>
          <p:nvPr/>
        </p:nvPicPr>
        <p:blipFill>
          <a:blip r:embed="rId4"/>
          <a:stretch>
            <a:fillRect/>
          </a:stretch>
        </p:blipFill>
        <p:spPr>
          <a:xfrm>
            <a:off x="4742496" y="3496058"/>
            <a:ext cx="3520660" cy="3361942"/>
          </a:xfrm>
          <a:prstGeom prst="rect">
            <a:avLst/>
          </a:prstGeom>
        </p:spPr>
      </p:pic>
      <p:sp>
        <p:nvSpPr>
          <p:cNvPr id="2" name="TextBox 1">
            <a:extLst>
              <a:ext uri="{FF2B5EF4-FFF2-40B4-BE49-F238E27FC236}">
                <a16:creationId xmlns:a16="http://schemas.microsoft.com/office/drawing/2014/main" id="{355611B0-9E69-4022-B098-84C3B51C2839}"/>
              </a:ext>
            </a:extLst>
          </p:cNvPr>
          <p:cNvSpPr txBox="1"/>
          <p:nvPr/>
        </p:nvSpPr>
        <p:spPr>
          <a:xfrm flipH="1">
            <a:off x="2663084" y="6206406"/>
            <a:ext cx="1527217" cy="369332"/>
          </a:xfrm>
          <a:prstGeom prst="rect">
            <a:avLst/>
          </a:prstGeom>
          <a:noFill/>
        </p:spPr>
        <p:txBody>
          <a:bodyPr wrap="square" rtlCol="0">
            <a:spAutoFit/>
          </a:bodyPr>
          <a:lstStyle/>
          <a:p>
            <a:r>
              <a:rPr lang="en-US" dirty="0"/>
              <a:t>Sliced at 50</a:t>
            </a:r>
          </a:p>
        </p:txBody>
      </p:sp>
      <p:sp>
        <p:nvSpPr>
          <p:cNvPr id="9" name="TextBox 8">
            <a:extLst>
              <a:ext uri="{FF2B5EF4-FFF2-40B4-BE49-F238E27FC236}">
                <a16:creationId xmlns:a16="http://schemas.microsoft.com/office/drawing/2014/main" id="{43F1EC1A-7206-463C-A240-9AC9AB1B743B}"/>
              </a:ext>
            </a:extLst>
          </p:cNvPr>
          <p:cNvSpPr txBox="1"/>
          <p:nvPr/>
        </p:nvSpPr>
        <p:spPr>
          <a:xfrm flipH="1">
            <a:off x="6735939" y="6258138"/>
            <a:ext cx="1527217" cy="369332"/>
          </a:xfrm>
          <a:prstGeom prst="rect">
            <a:avLst/>
          </a:prstGeom>
          <a:noFill/>
        </p:spPr>
        <p:txBody>
          <a:bodyPr wrap="square" rtlCol="0">
            <a:spAutoFit/>
          </a:bodyPr>
          <a:lstStyle/>
          <a:p>
            <a:r>
              <a:rPr lang="en-US" dirty="0"/>
              <a:t>Sliced at 25</a:t>
            </a:r>
          </a:p>
        </p:txBody>
      </p:sp>
      <p:sp>
        <p:nvSpPr>
          <p:cNvPr id="4" name="TextBox 3">
            <a:extLst>
              <a:ext uri="{FF2B5EF4-FFF2-40B4-BE49-F238E27FC236}">
                <a16:creationId xmlns:a16="http://schemas.microsoft.com/office/drawing/2014/main" id="{63AE4ADB-8B0D-4147-B8A4-C7292D78C3B5}"/>
              </a:ext>
            </a:extLst>
          </p:cNvPr>
          <p:cNvSpPr txBox="1"/>
          <p:nvPr/>
        </p:nvSpPr>
        <p:spPr>
          <a:xfrm>
            <a:off x="9194333" y="3700284"/>
            <a:ext cx="2483141" cy="1200329"/>
          </a:xfrm>
          <a:prstGeom prst="rect">
            <a:avLst/>
          </a:prstGeom>
          <a:noFill/>
        </p:spPr>
        <p:txBody>
          <a:bodyPr wrap="square" rtlCol="0">
            <a:spAutoFit/>
          </a:bodyPr>
          <a:lstStyle/>
          <a:p>
            <a:r>
              <a:rPr lang="en-US" dirty="0"/>
              <a:t>Choose a distance to slice the dendrogram and get the clusters at that cross section.</a:t>
            </a:r>
          </a:p>
        </p:txBody>
      </p:sp>
    </p:spTree>
    <p:extLst>
      <p:ext uri="{BB962C8B-B14F-4D97-AF65-F5344CB8AC3E}">
        <p14:creationId xmlns:p14="http://schemas.microsoft.com/office/powerpoint/2010/main" val="1420149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5EE78F-7E6B-4D8B-AC46-8D50A02A207E}"/>
              </a:ext>
            </a:extLst>
          </p:cNvPr>
          <p:cNvSpPr>
            <a:spLocks noGrp="1"/>
          </p:cNvSpPr>
          <p:nvPr>
            <p:ph idx="1"/>
          </p:nvPr>
        </p:nvSpPr>
        <p:spPr/>
        <p:txBody>
          <a:bodyPr/>
          <a:lstStyle/>
          <a:p>
            <a:r>
              <a:rPr lang="en-US" dirty="0"/>
              <a:t>Understand how unsupervised and supervised learning is different</a:t>
            </a:r>
          </a:p>
          <a:p>
            <a:r>
              <a:rPr lang="en-US" dirty="0"/>
              <a:t>Analyze results for PCA and t-SNE dimensionality reduction</a:t>
            </a:r>
          </a:p>
          <a:p>
            <a:r>
              <a:rPr lang="en-US" dirty="0"/>
              <a:t>Evaluate K-Means clustering results and tweak to get better results</a:t>
            </a:r>
          </a:p>
          <a:p>
            <a:r>
              <a:rPr lang="en-US" dirty="0"/>
              <a:t>Understand the difficulty and subjectivity in the results</a:t>
            </a:r>
          </a:p>
          <a:p>
            <a:r>
              <a:rPr lang="en-US" dirty="0"/>
              <a:t>Use dimensionality reduction to build a better classifier</a:t>
            </a:r>
          </a:p>
          <a:p>
            <a:endParaRPr lang="en-US" dirty="0"/>
          </a:p>
        </p:txBody>
      </p:sp>
      <p:sp>
        <p:nvSpPr>
          <p:cNvPr id="3" name="Title 2">
            <a:extLst>
              <a:ext uri="{FF2B5EF4-FFF2-40B4-BE49-F238E27FC236}">
                <a16:creationId xmlns:a16="http://schemas.microsoft.com/office/drawing/2014/main" id="{F03ECC5A-0B06-4F7C-A88A-E7C1ED499EAB}"/>
              </a:ext>
            </a:extLst>
          </p:cNvPr>
          <p:cNvSpPr>
            <a:spLocks noGrp="1"/>
          </p:cNvSpPr>
          <p:nvPr>
            <p:ph type="title"/>
          </p:nvPr>
        </p:nvSpPr>
        <p:spPr/>
        <p:txBody>
          <a:bodyPr/>
          <a:lstStyle/>
          <a:p>
            <a:r>
              <a:rPr lang="en-US" dirty="0"/>
              <a:t>Learning Objectives</a:t>
            </a:r>
          </a:p>
        </p:txBody>
      </p:sp>
    </p:spTree>
    <p:extLst>
      <p:ext uri="{BB962C8B-B14F-4D97-AF65-F5344CB8AC3E}">
        <p14:creationId xmlns:p14="http://schemas.microsoft.com/office/powerpoint/2010/main" val="2931183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5D21E5-6F5F-4D6E-A8F4-943408C64305}"/>
              </a:ext>
            </a:extLst>
          </p:cNvPr>
          <p:cNvSpPr>
            <a:spLocks noGrp="1"/>
          </p:cNvSpPr>
          <p:nvPr>
            <p:ph idx="1"/>
          </p:nvPr>
        </p:nvSpPr>
        <p:spPr/>
        <p:txBody>
          <a:bodyPr/>
          <a:lstStyle/>
          <a:p>
            <a:r>
              <a:rPr lang="en-US" b="1" dirty="0"/>
              <a:t>Dendrograms</a:t>
            </a:r>
            <a:r>
              <a:rPr lang="en-US" dirty="0"/>
              <a:t> give us a natural way to assess performance while also helping understand the data and choose the number of clusters.</a:t>
            </a:r>
          </a:p>
          <a:p>
            <a:r>
              <a:rPr lang="en-US" dirty="0"/>
              <a:t>Besides creating clusters, it forms this </a:t>
            </a:r>
            <a:r>
              <a:rPr lang="en-US" b="1" dirty="0"/>
              <a:t>organization of the data </a:t>
            </a:r>
            <a:r>
              <a:rPr lang="en-US" dirty="0"/>
              <a:t>that relates distances between all of the data points.</a:t>
            </a:r>
          </a:p>
        </p:txBody>
      </p:sp>
      <p:sp>
        <p:nvSpPr>
          <p:cNvPr id="3" name="Title 2">
            <a:extLst>
              <a:ext uri="{FF2B5EF4-FFF2-40B4-BE49-F238E27FC236}">
                <a16:creationId xmlns:a16="http://schemas.microsoft.com/office/drawing/2014/main" id="{197D6BBF-567E-4852-BFDC-97123B32B1D1}"/>
              </a:ext>
            </a:extLst>
          </p:cNvPr>
          <p:cNvSpPr>
            <a:spLocks noGrp="1"/>
          </p:cNvSpPr>
          <p:nvPr>
            <p:ph type="title"/>
          </p:nvPr>
        </p:nvSpPr>
        <p:spPr/>
        <p:txBody>
          <a:bodyPr/>
          <a:lstStyle/>
          <a:p>
            <a:r>
              <a:rPr lang="en-US" dirty="0"/>
              <a:t>Hierarchical – Evaluation and Application</a:t>
            </a:r>
          </a:p>
        </p:txBody>
      </p:sp>
    </p:spTree>
    <p:extLst>
      <p:ext uri="{BB962C8B-B14F-4D97-AF65-F5344CB8AC3E}">
        <p14:creationId xmlns:p14="http://schemas.microsoft.com/office/powerpoint/2010/main" val="1469632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CC023A-91A2-4974-96EA-2CA8D83E1C01}"/>
              </a:ext>
            </a:extLst>
          </p:cNvPr>
          <p:cNvSpPr>
            <a:spLocks noGrp="1"/>
          </p:cNvSpPr>
          <p:nvPr>
            <p:ph idx="1"/>
          </p:nvPr>
        </p:nvSpPr>
        <p:spPr>
          <a:xfrm>
            <a:off x="525878" y="1825625"/>
            <a:ext cx="8427441" cy="4351338"/>
          </a:xfrm>
        </p:spPr>
        <p:txBody>
          <a:bodyPr>
            <a:normAutofit lnSpcReduction="10000"/>
          </a:bodyPr>
          <a:lstStyle/>
          <a:p>
            <a:r>
              <a:rPr lang="en-US" dirty="0"/>
              <a:t>Does </a:t>
            </a:r>
            <a:r>
              <a:rPr lang="en-US" b="1" dirty="0"/>
              <a:t>not </a:t>
            </a:r>
            <a:r>
              <a:rPr lang="en-US" dirty="0"/>
              <a:t>require number of clusters </a:t>
            </a:r>
            <a:r>
              <a:rPr lang="en-US" i="1" dirty="0"/>
              <a:t>a priori</a:t>
            </a:r>
            <a:r>
              <a:rPr lang="en-US" dirty="0"/>
              <a:t>.</a:t>
            </a:r>
          </a:p>
          <a:p>
            <a:r>
              <a:rPr lang="en-US" b="1" dirty="0"/>
              <a:t>Based on density</a:t>
            </a:r>
            <a:r>
              <a:rPr lang="en-US" dirty="0"/>
              <a:t>, can find complex shapes and outliers [1, 2].</a:t>
            </a:r>
          </a:p>
          <a:p>
            <a:r>
              <a:rPr lang="en-US" dirty="0"/>
              <a:t>Makes </a:t>
            </a:r>
            <a:r>
              <a:rPr lang="en-US" b="1" dirty="0"/>
              <a:t>assumption</a:t>
            </a:r>
            <a:r>
              <a:rPr lang="en-US" dirty="0"/>
              <a:t> that data is structured as “high-density regions separated by low-density ones” [8].</a:t>
            </a:r>
          </a:p>
          <a:p>
            <a:r>
              <a:rPr lang="en-US" dirty="0"/>
              <a:t>Works well on data that has </a:t>
            </a:r>
            <a:r>
              <a:rPr lang="en-US" b="1" dirty="0"/>
              <a:t>similar density clusters and low dense regions between clusters </a:t>
            </a:r>
            <a:r>
              <a:rPr lang="en-US" dirty="0"/>
              <a:t>[3].</a:t>
            </a:r>
          </a:p>
          <a:p>
            <a:r>
              <a:rPr lang="en-US" dirty="0"/>
              <a:t>Has </a:t>
            </a:r>
            <a:r>
              <a:rPr lang="en-US" b="1" dirty="0"/>
              <a:t>difficulty clustering in higher dimensions</a:t>
            </a:r>
            <a:r>
              <a:rPr lang="en-US" dirty="0"/>
              <a:t>, because the will tend to be sparse, but can pair with PCA or t-SNE to help [8].</a:t>
            </a:r>
          </a:p>
          <a:p>
            <a:endParaRPr lang="en-US" dirty="0"/>
          </a:p>
        </p:txBody>
      </p:sp>
      <p:sp>
        <p:nvSpPr>
          <p:cNvPr id="3" name="Title 2">
            <a:extLst>
              <a:ext uri="{FF2B5EF4-FFF2-40B4-BE49-F238E27FC236}">
                <a16:creationId xmlns:a16="http://schemas.microsoft.com/office/drawing/2014/main" id="{3CD755F7-C473-4F04-BCD5-5F326B9DDDF0}"/>
              </a:ext>
            </a:extLst>
          </p:cNvPr>
          <p:cNvSpPr>
            <a:spLocks noGrp="1"/>
          </p:cNvSpPr>
          <p:nvPr>
            <p:ph type="title"/>
          </p:nvPr>
        </p:nvSpPr>
        <p:spPr/>
        <p:txBody>
          <a:bodyPr/>
          <a:lstStyle/>
          <a:p>
            <a:r>
              <a:rPr lang="en-US" dirty="0"/>
              <a:t>DBSCAN – Intro and Motivation</a:t>
            </a:r>
          </a:p>
        </p:txBody>
      </p:sp>
      <p:grpSp>
        <p:nvGrpSpPr>
          <p:cNvPr id="4" name="Group 3">
            <a:extLst>
              <a:ext uri="{FF2B5EF4-FFF2-40B4-BE49-F238E27FC236}">
                <a16:creationId xmlns:a16="http://schemas.microsoft.com/office/drawing/2014/main" id="{1BA1908F-79CC-4BF3-9653-F3D6A5428F79}"/>
              </a:ext>
            </a:extLst>
          </p:cNvPr>
          <p:cNvGrpSpPr/>
          <p:nvPr/>
        </p:nvGrpSpPr>
        <p:grpSpPr>
          <a:xfrm>
            <a:off x="8831978" y="457407"/>
            <a:ext cx="3249776" cy="6341780"/>
            <a:chOff x="9006671" y="1252341"/>
            <a:chExt cx="2876027" cy="5508063"/>
          </a:xfrm>
        </p:grpSpPr>
        <p:pic>
          <p:nvPicPr>
            <p:cNvPr id="5" name="Picture 4">
              <a:extLst>
                <a:ext uri="{FF2B5EF4-FFF2-40B4-BE49-F238E27FC236}">
                  <a16:creationId xmlns:a16="http://schemas.microsoft.com/office/drawing/2014/main" id="{DFDC2637-5A73-4334-BE49-43A816736923}"/>
                </a:ext>
              </a:extLst>
            </p:cNvPr>
            <p:cNvPicPr>
              <a:picLocks noChangeAspect="1"/>
            </p:cNvPicPr>
            <p:nvPr/>
          </p:nvPicPr>
          <p:blipFill>
            <a:blip r:embed="rId2"/>
            <a:stretch>
              <a:fillRect/>
            </a:stretch>
          </p:blipFill>
          <p:spPr>
            <a:xfrm>
              <a:off x="9006672" y="1252341"/>
              <a:ext cx="2876026" cy="2724041"/>
            </a:xfrm>
            <a:prstGeom prst="rect">
              <a:avLst/>
            </a:prstGeom>
          </p:spPr>
        </p:pic>
        <p:sp>
          <p:nvSpPr>
            <p:cNvPr id="6" name="TextBox 5">
              <a:extLst>
                <a:ext uri="{FF2B5EF4-FFF2-40B4-BE49-F238E27FC236}">
                  <a16:creationId xmlns:a16="http://schemas.microsoft.com/office/drawing/2014/main" id="{FC6B02C2-AA7B-4CAA-A418-0871E300E0B5}"/>
                </a:ext>
              </a:extLst>
            </p:cNvPr>
            <p:cNvSpPr txBox="1"/>
            <p:nvPr/>
          </p:nvSpPr>
          <p:spPr>
            <a:xfrm>
              <a:off x="10651222" y="1252341"/>
              <a:ext cx="963725" cy="369332"/>
            </a:xfrm>
            <a:prstGeom prst="rect">
              <a:avLst/>
            </a:prstGeom>
            <a:noFill/>
          </p:spPr>
          <p:txBody>
            <a:bodyPr wrap="none" rtlCol="0">
              <a:spAutoFit/>
            </a:bodyPr>
            <a:lstStyle/>
            <a:p>
              <a:r>
                <a:rPr lang="en-US" dirty="0"/>
                <a:t>DBSCAN</a:t>
              </a:r>
            </a:p>
          </p:txBody>
        </p:sp>
        <p:pic>
          <p:nvPicPr>
            <p:cNvPr id="7" name="Picture 6">
              <a:extLst>
                <a:ext uri="{FF2B5EF4-FFF2-40B4-BE49-F238E27FC236}">
                  <a16:creationId xmlns:a16="http://schemas.microsoft.com/office/drawing/2014/main" id="{00789EF1-09EE-4091-8D41-E749C48C931C}"/>
                </a:ext>
              </a:extLst>
            </p:cNvPr>
            <p:cNvPicPr>
              <a:picLocks noChangeAspect="1"/>
            </p:cNvPicPr>
            <p:nvPr/>
          </p:nvPicPr>
          <p:blipFill>
            <a:blip r:embed="rId3"/>
            <a:stretch>
              <a:fillRect/>
            </a:stretch>
          </p:blipFill>
          <p:spPr>
            <a:xfrm>
              <a:off x="9006671" y="4036364"/>
              <a:ext cx="2876026" cy="2724040"/>
            </a:xfrm>
            <a:prstGeom prst="rect">
              <a:avLst/>
            </a:prstGeom>
          </p:spPr>
        </p:pic>
        <p:sp>
          <p:nvSpPr>
            <p:cNvPr id="8" name="TextBox 7">
              <a:extLst>
                <a:ext uri="{FF2B5EF4-FFF2-40B4-BE49-F238E27FC236}">
                  <a16:creationId xmlns:a16="http://schemas.microsoft.com/office/drawing/2014/main" id="{7123E60D-5DBA-4A16-9B95-3F2831EFBF33}"/>
                </a:ext>
              </a:extLst>
            </p:cNvPr>
            <p:cNvSpPr txBox="1"/>
            <p:nvPr/>
          </p:nvSpPr>
          <p:spPr>
            <a:xfrm>
              <a:off x="10588364" y="4036364"/>
              <a:ext cx="1010213" cy="369332"/>
            </a:xfrm>
            <a:prstGeom prst="rect">
              <a:avLst/>
            </a:prstGeom>
            <a:noFill/>
          </p:spPr>
          <p:txBody>
            <a:bodyPr wrap="none" rtlCol="0">
              <a:spAutoFit/>
            </a:bodyPr>
            <a:lstStyle/>
            <a:p>
              <a:r>
                <a:rPr lang="en-US" dirty="0"/>
                <a:t>K-Means</a:t>
              </a:r>
            </a:p>
          </p:txBody>
        </p:sp>
      </p:grpSp>
    </p:spTree>
    <p:extLst>
      <p:ext uri="{BB962C8B-B14F-4D97-AF65-F5344CB8AC3E}">
        <p14:creationId xmlns:p14="http://schemas.microsoft.com/office/powerpoint/2010/main" val="1656990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F2867D-1104-42CB-B004-CC93D44D4F1A}"/>
              </a:ext>
            </a:extLst>
          </p:cNvPr>
          <p:cNvPicPr>
            <a:picLocks noGrp="1" noChangeAspect="1"/>
          </p:cNvPicPr>
          <p:nvPr>
            <p:ph idx="1"/>
          </p:nvPr>
        </p:nvPicPr>
        <p:blipFill rotWithShape="1">
          <a:blip r:embed="rId2"/>
          <a:srcRect l="-76" r="-1212"/>
          <a:stretch/>
        </p:blipFill>
        <p:spPr>
          <a:xfrm>
            <a:off x="2465847" y="1120421"/>
            <a:ext cx="9368177" cy="5573304"/>
          </a:xfrm>
        </p:spPr>
      </p:pic>
      <p:sp>
        <p:nvSpPr>
          <p:cNvPr id="3" name="Title 2">
            <a:extLst>
              <a:ext uri="{FF2B5EF4-FFF2-40B4-BE49-F238E27FC236}">
                <a16:creationId xmlns:a16="http://schemas.microsoft.com/office/drawing/2014/main" id="{B510CBF7-4ABF-4F0C-BC9B-FC5EB4BDE978}"/>
              </a:ext>
            </a:extLst>
          </p:cNvPr>
          <p:cNvSpPr>
            <a:spLocks noGrp="1"/>
          </p:cNvSpPr>
          <p:nvPr>
            <p:ph type="title"/>
          </p:nvPr>
        </p:nvSpPr>
        <p:spPr/>
        <p:txBody>
          <a:bodyPr/>
          <a:lstStyle/>
          <a:p>
            <a:r>
              <a:rPr lang="en-US" dirty="0"/>
              <a:t>DBSCAN - Examples</a:t>
            </a:r>
          </a:p>
        </p:txBody>
      </p:sp>
      <p:sp>
        <p:nvSpPr>
          <p:cNvPr id="2" name="TextBox 1">
            <a:extLst>
              <a:ext uri="{FF2B5EF4-FFF2-40B4-BE49-F238E27FC236}">
                <a16:creationId xmlns:a16="http://schemas.microsoft.com/office/drawing/2014/main" id="{D07FD604-45CB-4873-9C3F-46AEB658202B}"/>
              </a:ext>
            </a:extLst>
          </p:cNvPr>
          <p:cNvSpPr txBox="1"/>
          <p:nvPr/>
        </p:nvSpPr>
        <p:spPr>
          <a:xfrm>
            <a:off x="190681" y="2568245"/>
            <a:ext cx="2496182" cy="2677656"/>
          </a:xfrm>
          <a:prstGeom prst="rect">
            <a:avLst/>
          </a:prstGeom>
          <a:noFill/>
        </p:spPr>
        <p:txBody>
          <a:bodyPr wrap="square" rtlCol="0">
            <a:spAutoFit/>
          </a:bodyPr>
          <a:lstStyle/>
          <a:p>
            <a:r>
              <a:rPr lang="en-US" sz="2400" dirty="0"/>
              <a:t>Requires some tuning of min samples in a cluster and distance to include points around a cluster</a:t>
            </a:r>
          </a:p>
        </p:txBody>
      </p:sp>
    </p:spTree>
    <p:extLst>
      <p:ext uri="{BB962C8B-B14F-4D97-AF65-F5344CB8AC3E}">
        <p14:creationId xmlns:p14="http://schemas.microsoft.com/office/powerpoint/2010/main" val="3823067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0BA3A3-6454-4A65-B909-BB1EA318C2A9}"/>
              </a:ext>
            </a:extLst>
          </p:cNvPr>
          <p:cNvSpPr>
            <a:spLocks noGrp="1"/>
          </p:cNvSpPr>
          <p:nvPr>
            <p:ph idx="1"/>
          </p:nvPr>
        </p:nvSpPr>
        <p:spPr/>
        <p:txBody>
          <a:bodyPr>
            <a:normAutofit/>
          </a:bodyPr>
          <a:lstStyle/>
          <a:p>
            <a:r>
              <a:rPr lang="en-US" dirty="0"/>
              <a:t>There are not any inherent ways of evaluating DBSCAN</a:t>
            </a:r>
          </a:p>
          <a:p>
            <a:r>
              <a:rPr lang="en-US" dirty="0"/>
              <a:t>We have to manually check results for tuning the hyperparameters</a:t>
            </a:r>
          </a:p>
          <a:p>
            <a:r>
              <a:rPr lang="en-US" dirty="0"/>
              <a:t>There are some clustering metrics that can evaluate [8] (pick only a few)</a:t>
            </a:r>
          </a:p>
          <a:p>
            <a:pPr lvl="1"/>
            <a:r>
              <a:rPr lang="en-US" dirty="0"/>
              <a:t>Completeness</a:t>
            </a:r>
          </a:p>
          <a:p>
            <a:pPr lvl="1"/>
            <a:r>
              <a:rPr lang="en-US" dirty="0"/>
              <a:t>Homogeneity</a:t>
            </a:r>
          </a:p>
          <a:p>
            <a:pPr lvl="1"/>
            <a:r>
              <a:rPr lang="en-US" dirty="0"/>
              <a:t>AMI</a:t>
            </a:r>
          </a:p>
          <a:p>
            <a:pPr lvl="1"/>
            <a:r>
              <a:rPr lang="en-US" dirty="0"/>
              <a:t>ARI</a:t>
            </a:r>
          </a:p>
          <a:p>
            <a:pPr lvl="1"/>
            <a:r>
              <a:rPr lang="en-US" dirty="0"/>
              <a:t>Contingency matrix</a:t>
            </a:r>
          </a:p>
          <a:p>
            <a:pPr lvl="1"/>
            <a:r>
              <a:rPr lang="en-US" dirty="0" err="1"/>
              <a:t>Calinski-Harabasz</a:t>
            </a:r>
            <a:endParaRPr lang="en-US" dirty="0"/>
          </a:p>
          <a:p>
            <a:endParaRPr lang="en-US" dirty="0"/>
          </a:p>
          <a:p>
            <a:pPr lvl="1"/>
            <a:endParaRPr lang="en-US" dirty="0"/>
          </a:p>
        </p:txBody>
      </p:sp>
      <p:sp>
        <p:nvSpPr>
          <p:cNvPr id="3" name="Title 2">
            <a:extLst>
              <a:ext uri="{FF2B5EF4-FFF2-40B4-BE49-F238E27FC236}">
                <a16:creationId xmlns:a16="http://schemas.microsoft.com/office/drawing/2014/main" id="{55A549EA-02C1-4AEC-9BA1-A4EA57E1B3D1}"/>
              </a:ext>
            </a:extLst>
          </p:cNvPr>
          <p:cNvSpPr>
            <a:spLocks noGrp="1"/>
          </p:cNvSpPr>
          <p:nvPr>
            <p:ph type="title"/>
          </p:nvPr>
        </p:nvSpPr>
        <p:spPr/>
        <p:txBody>
          <a:bodyPr/>
          <a:lstStyle/>
          <a:p>
            <a:r>
              <a:rPr lang="en-US" dirty="0"/>
              <a:t>Evaluating DBSCAN</a:t>
            </a:r>
          </a:p>
        </p:txBody>
      </p:sp>
    </p:spTree>
    <p:extLst>
      <p:ext uri="{BB962C8B-B14F-4D97-AF65-F5344CB8AC3E}">
        <p14:creationId xmlns:p14="http://schemas.microsoft.com/office/powerpoint/2010/main" val="2350951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89B0EC-7085-4B92-8C92-C1DFD79F60B2}"/>
              </a:ext>
            </a:extLst>
          </p:cNvPr>
          <p:cNvPicPr>
            <a:picLocks noChangeAspect="1"/>
          </p:cNvPicPr>
          <p:nvPr/>
        </p:nvPicPr>
        <p:blipFill>
          <a:blip r:embed="rId2"/>
          <a:stretch>
            <a:fillRect/>
          </a:stretch>
        </p:blipFill>
        <p:spPr>
          <a:xfrm>
            <a:off x="7126744" y="1233184"/>
            <a:ext cx="5065255" cy="4739777"/>
          </a:xfrm>
          <a:prstGeom prst="rect">
            <a:avLst/>
          </a:prstGeom>
        </p:spPr>
      </p:pic>
      <p:sp>
        <p:nvSpPr>
          <p:cNvPr id="2" name="Content Placeholder 1">
            <a:extLst>
              <a:ext uri="{FF2B5EF4-FFF2-40B4-BE49-F238E27FC236}">
                <a16:creationId xmlns:a16="http://schemas.microsoft.com/office/drawing/2014/main" id="{803D5D21-074A-4EFC-A6AB-B9F5D6C3D32C}"/>
              </a:ext>
            </a:extLst>
          </p:cNvPr>
          <p:cNvSpPr>
            <a:spLocks noGrp="1"/>
          </p:cNvSpPr>
          <p:nvPr>
            <p:ph idx="1"/>
          </p:nvPr>
        </p:nvSpPr>
        <p:spPr>
          <a:xfrm>
            <a:off x="163585" y="1656826"/>
            <a:ext cx="7176782" cy="4798501"/>
          </a:xfrm>
        </p:spPr>
        <p:txBody>
          <a:bodyPr>
            <a:normAutofit/>
          </a:bodyPr>
          <a:lstStyle/>
          <a:p>
            <a:r>
              <a:rPr lang="en-US" dirty="0"/>
              <a:t>Designed to handle the issues of k-means, so instead of spherical clusters it </a:t>
            </a:r>
            <a:r>
              <a:rPr lang="en-US" b="1" dirty="0"/>
              <a:t>looks for multi-dimensional distributions </a:t>
            </a:r>
            <a:r>
              <a:rPr lang="en-US" dirty="0"/>
              <a:t>[10].</a:t>
            </a:r>
          </a:p>
          <a:p>
            <a:r>
              <a:rPr lang="en-US" dirty="0"/>
              <a:t>Mixes Gaussian distributions for clusters, which also allow it to </a:t>
            </a:r>
            <a:r>
              <a:rPr lang="en-US" b="1" dirty="0"/>
              <a:t>predict probability </a:t>
            </a:r>
            <a:r>
              <a:rPr lang="en-US" dirty="0"/>
              <a:t>of point between clusters and uncertainty [8, 10].</a:t>
            </a:r>
          </a:p>
          <a:p>
            <a:r>
              <a:rPr lang="en-US" b="1" dirty="0"/>
              <a:t>Similar to density estimation </a:t>
            </a:r>
            <a:r>
              <a:rPr lang="en-US" dirty="0"/>
              <a:t>(DBSCAN) because probabilities match data density [10].</a:t>
            </a:r>
          </a:p>
          <a:p>
            <a:r>
              <a:rPr lang="en-US" dirty="0"/>
              <a:t>Can use more cluster to hand complex shapes.</a:t>
            </a:r>
          </a:p>
          <a:p>
            <a:endParaRPr lang="en-US" dirty="0"/>
          </a:p>
        </p:txBody>
      </p:sp>
      <p:sp>
        <p:nvSpPr>
          <p:cNvPr id="3" name="Title 2">
            <a:extLst>
              <a:ext uri="{FF2B5EF4-FFF2-40B4-BE49-F238E27FC236}">
                <a16:creationId xmlns:a16="http://schemas.microsoft.com/office/drawing/2014/main" id="{813A39F6-72CC-4131-B281-16EE8D46305C}"/>
              </a:ext>
            </a:extLst>
          </p:cNvPr>
          <p:cNvSpPr>
            <a:spLocks noGrp="1"/>
          </p:cNvSpPr>
          <p:nvPr>
            <p:ph type="title"/>
          </p:nvPr>
        </p:nvSpPr>
        <p:spPr/>
        <p:txBody>
          <a:bodyPr/>
          <a:lstStyle/>
          <a:p>
            <a:r>
              <a:rPr lang="en-US" dirty="0"/>
              <a:t>Gaussian Mixtures – Intro and Motivation</a:t>
            </a:r>
          </a:p>
        </p:txBody>
      </p:sp>
    </p:spTree>
    <p:extLst>
      <p:ext uri="{BB962C8B-B14F-4D97-AF65-F5344CB8AC3E}">
        <p14:creationId xmlns:p14="http://schemas.microsoft.com/office/powerpoint/2010/main" val="2768919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3A39F6-72CC-4131-B281-16EE8D46305C}"/>
              </a:ext>
            </a:extLst>
          </p:cNvPr>
          <p:cNvSpPr>
            <a:spLocks noGrp="1"/>
          </p:cNvSpPr>
          <p:nvPr>
            <p:ph type="title"/>
          </p:nvPr>
        </p:nvSpPr>
        <p:spPr/>
        <p:txBody>
          <a:bodyPr/>
          <a:lstStyle/>
          <a:p>
            <a:r>
              <a:rPr lang="en-US" dirty="0"/>
              <a:t>Gaussian Mixtures – Example</a:t>
            </a:r>
          </a:p>
        </p:txBody>
      </p:sp>
      <p:pic>
        <p:nvPicPr>
          <p:cNvPr id="7" name="Content Placeholder 6">
            <a:extLst>
              <a:ext uri="{FF2B5EF4-FFF2-40B4-BE49-F238E27FC236}">
                <a16:creationId xmlns:a16="http://schemas.microsoft.com/office/drawing/2014/main" id="{EF57A924-4C35-4ED1-ABB9-2B73693EB177}"/>
              </a:ext>
            </a:extLst>
          </p:cNvPr>
          <p:cNvPicPr>
            <a:picLocks noGrp="1" noChangeAspect="1"/>
          </p:cNvPicPr>
          <p:nvPr>
            <p:ph idx="1"/>
          </p:nvPr>
        </p:nvPicPr>
        <p:blipFill>
          <a:blip r:embed="rId2"/>
          <a:stretch>
            <a:fillRect/>
          </a:stretch>
        </p:blipFill>
        <p:spPr>
          <a:xfrm>
            <a:off x="1291905" y="1344165"/>
            <a:ext cx="8393193" cy="4941855"/>
          </a:xfrm>
        </p:spPr>
      </p:pic>
      <p:sp>
        <p:nvSpPr>
          <p:cNvPr id="4" name="TextBox 3">
            <a:extLst>
              <a:ext uri="{FF2B5EF4-FFF2-40B4-BE49-F238E27FC236}">
                <a16:creationId xmlns:a16="http://schemas.microsoft.com/office/drawing/2014/main" id="{F83F89A7-A799-410F-8E27-A9095E1D9D25}"/>
              </a:ext>
            </a:extLst>
          </p:cNvPr>
          <p:cNvSpPr txBox="1"/>
          <p:nvPr/>
        </p:nvSpPr>
        <p:spPr>
          <a:xfrm>
            <a:off x="2676088" y="3059668"/>
            <a:ext cx="1095749" cy="369332"/>
          </a:xfrm>
          <a:prstGeom prst="rect">
            <a:avLst/>
          </a:prstGeom>
          <a:noFill/>
        </p:spPr>
        <p:txBody>
          <a:bodyPr wrap="none" rtlCol="0">
            <a:spAutoFit/>
          </a:bodyPr>
          <a:lstStyle/>
          <a:p>
            <a:r>
              <a:rPr lang="en-US" dirty="0"/>
              <a:t>2 Clusters</a:t>
            </a:r>
          </a:p>
        </p:txBody>
      </p:sp>
      <p:sp>
        <p:nvSpPr>
          <p:cNvPr id="5" name="TextBox 4">
            <a:extLst>
              <a:ext uri="{FF2B5EF4-FFF2-40B4-BE49-F238E27FC236}">
                <a16:creationId xmlns:a16="http://schemas.microsoft.com/office/drawing/2014/main" id="{F3F6ED6B-375B-4A48-965D-34DF8A0C4640}"/>
              </a:ext>
            </a:extLst>
          </p:cNvPr>
          <p:cNvSpPr txBox="1"/>
          <p:nvPr/>
        </p:nvSpPr>
        <p:spPr>
          <a:xfrm>
            <a:off x="5651383" y="3059668"/>
            <a:ext cx="1095749" cy="369332"/>
          </a:xfrm>
          <a:prstGeom prst="rect">
            <a:avLst/>
          </a:prstGeom>
          <a:noFill/>
        </p:spPr>
        <p:txBody>
          <a:bodyPr wrap="none" rtlCol="0">
            <a:spAutoFit/>
          </a:bodyPr>
          <a:lstStyle/>
          <a:p>
            <a:r>
              <a:rPr lang="en-US" dirty="0"/>
              <a:t>3 Clusters</a:t>
            </a:r>
          </a:p>
        </p:txBody>
      </p:sp>
      <p:sp>
        <p:nvSpPr>
          <p:cNvPr id="6" name="TextBox 5">
            <a:extLst>
              <a:ext uri="{FF2B5EF4-FFF2-40B4-BE49-F238E27FC236}">
                <a16:creationId xmlns:a16="http://schemas.microsoft.com/office/drawing/2014/main" id="{7C6B0500-0E60-4B53-A874-6C5B9933A341}"/>
              </a:ext>
            </a:extLst>
          </p:cNvPr>
          <p:cNvSpPr txBox="1"/>
          <p:nvPr/>
        </p:nvSpPr>
        <p:spPr>
          <a:xfrm>
            <a:off x="8467287" y="3110002"/>
            <a:ext cx="1095749" cy="369332"/>
          </a:xfrm>
          <a:prstGeom prst="rect">
            <a:avLst/>
          </a:prstGeom>
          <a:noFill/>
        </p:spPr>
        <p:txBody>
          <a:bodyPr wrap="none" rtlCol="0">
            <a:spAutoFit/>
          </a:bodyPr>
          <a:lstStyle/>
          <a:p>
            <a:r>
              <a:rPr lang="en-US" dirty="0"/>
              <a:t>4 Clusters</a:t>
            </a:r>
          </a:p>
        </p:txBody>
      </p:sp>
      <p:sp>
        <p:nvSpPr>
          <p:cNvPr id="8" name="TextBox 7">
            <a:extLst>
              <a:ext uri="{FF2B5EF4-FFF2-40B4-BE49-F238E27FC236}">
                <a16:creationId xmlns:a16="http://schemas.microsoft.com/office/drawing/2014/main" id="{A3B63C87-E0C1-4B47-BB54-ED2E90A4E16D}"/>
              </a:ext>
            </a:extLst>
          </p:cNvPr>
          <p:cNvSpPr txBox="1"/>
          <p:nvPr/>
        </p:nvSpPr>
        <p:spPr>
          <a:xfrm>
            <a:off x="2676088" y="5762321"/>
            <a:ext cx="1095749" cy="369332"/>
          </a:xfrm>
          <a:prstGeom prst="rect">
            <a:avLst/>
          </a:prstGeom>
          <a:noFill/>
        </p:spPr>
        <p:txBody>
          <a:bodyPr wrap="none" rtlCol="0">
            <a:spAutoFit/>
          </a:bodyPr>
          <a:lstStyle/>
          <a:p>
            <a:r>
              <a:rPr lang="en-US" dirty="0"/>
              <a:t>5 Clusters</a:t>
            </a:r>
          </a:p>
        </p:txBody>
      </p:sp>
      <p:sp>
        <p:nvSpPr>
          <p:cNvPr id="9" name="TextBox 8">
            <a:extLst>
              <a:ext uri="{FF2B5EF4-FFF2-40B4-BE49-F238E27FC236}">
                <a16:creationId xmlns:a16="http://schemas.microsoft.com/office/drawing/2014/main" id="{0D01820E-EEA6-4658-8876-A69AB3EAAC57}"/>
              </a:ext>
            </a:extLst>
          </p:cNvPr>
          <p:cNvSpPr txBox="1"/>
          <p:nvPr/>
        </p:nvSpPr>
        <p:spPr>
          <a:xfrm>
            <a:off x="5651383" y="5762321"/>
            <a:ext cx="1095749" cy="369332"/>
          </a:xfrm>
          <a:prstGeom prst="rect">
            <a:avLst/>
          </a:prstGeom>
          <a:noFill/>
        </p:spPr>
        <p:txBody>
          <a:bodyPr wrap="none" rtlCol="0">
            <a:spAutoFit/>
          </a:bodyPr>
          <a:lstStyle/>
          <a:p>
            <a:r>
              <a:rPr lang="en-US" dirty="0"/>
              <a:t>6 Clusters</a:t>
            </a:r>
          </a:p>
        </p:txBody>
      </p:sp>
      <p:sp>
        <p:nvSpPr>
          <p:cNvPr id="10" name="TextBox 9">
            <a:extLst>
              <a:ext uri="{FF2B5EF4-FFF2-40B4-BE49-F238E27FC236}">
                <a16:creationId xmlns:a16="http://schemas.microsoft.com/office/drawing/2014/main" id="{039DF4B3-C198-4AD6-9E83-2742AF020351}"/>
              </a:ext>
            </a:extLst>
          </p:cNvPr>
          <p:cNvSpPr txBox="1"/>
          <p:nvPr/>
        </p:nvSpPr>
        <p:spPr>
          <a:xfrm>
            <a:off x="8467287" y="5720376"/>
            <a:ext cx="1095749" cy="369332"/>
          </a:xfrm>
          <a:prstGeom prst="rect">
            <a:avLst/>
          </a:prstGeom>
          <a:noFill/>
        </p:spPr>
        <p:txBody>
          <a:bodyPr wrap="none" rtlCol="0">
            <a:spAutoFit/>
          </a:bodyPr>
          <a:lstStyle/>
          <a:p>
            <a:r>
              <a:rPr lang="en-US" dirty="0"/>
              <a:t>7 Clusters</a:t>
            </a:r>
          </a:p>
        </p:txBody>
      </p:sp>
    </p:spTree>
    <p:extLst>
      <p:ext uri="{BB962C8B-B14F-4D97-AF65-F5344CB8AC3E}">
        <p14:creationId xmlns:p14="http://schemas.microsoft.com/office/powerpoint/2010/main" val="5726942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598936-944A-46EF-90E1-D145876B2DD6}"/>
              </a:ext>
            </a:extLst>
          </p:cNvPr>
          <p:cNvSpPr>
            <a:spLocks noGrp="1"/>
          </p:cNvSpPr>
          <p:nvPr>
            <p:ph idx="1"/>
          </p:nvPr>
        </p:nvSpPr>
        <p:spPr>
          <a:xfrm>
            <a:off x="525878" y="1526796"/>
            <a:ext cx="10827921" cy="4650167"/>
          </a:xfrm>
        </p:spPr>
        <p:txBody>
          <a:bodyPr/>
          <a:lstStyle/>
          <a:p>
            <a:r>
              <a:rPr lang="en-US" dirty="0" err="1"/>
              <a:t>SciKit</a:t>
            </a:r>
            <a:r>
              <a:rPr lang="en-US" dirty="0"/>
              <a:t>-Learn provides Akaike information criterion (AIC) and Bayesian information criterion (BIC); try to minimize both of these values.</a:t>
            </a:r>
            <a:endParaRPr lang="en-US" i="1" dirty="0"/>
          </a:p>
        </p:txBody>
      </p:sp>
      <p:sp>
        <p:nvSpPr>
          <p:cNvPr id="3" name="Title 2">
            <a:extLst>
              <a:ext uri="{FF2B5EF4-FFF2-40B4-BE49-F238E27FC236}">
                <a16:creationId xmlns:a16="http://schemas.microsoft.com/office/drawing/2014/main" id="{E71615C1-1FB6-457D-A97D-D8E25370C470}"/>
              </a:ext>
            </a:extLst>
          </p:cNvPr>
          <p:cNvSpPr>
            <a:spLocks noGrp="1"/>
          </p:cNvSpPr>
          <p:nvPr>
            <p:ph type="title"/>
          </p:nvPr>
        </p:nvSpPr>
        <p:spPr/>
        <p:txBody>
          <a:bodyPr/>
          <a:lstStyle/>
          <a:p>
            <a:r>
              <a:rPr lang="en-US" dirty="0"/>
              <a:t>Evaluating Gaussian Mixtures </a:t>
            </a:r>
          </a:p>
        </p:txBody>
      </p:sp>
      <p:pic>
        <p:nvPicPr>
          <p:cNvPr id="4" name="Content Placeholder 4">
            <a:extLst>
              <a:ext uri="{FF2B5EF4-FFF2-40B4-BE49-F238E27FC236}">
                <a16:creationId xmlns:a16="http://schemas.microsoft.com/office/drawing/2014/main" id="{FC3CAF74-AC88-4E77-BEA3-AA61098C339D}"/>
              </a:ext>
            </a:extLst>
          </p:cNvPr>
          <p:cNvPicPr>
            <a:picLocks noChangeAspect="1"/>
          </p:cNvPicPr>
          <p:nvPr/>
        </p:nvPicPr>
        <p:blipFill>
          <a:blip r:embed="rId2"/>
          <a:stretch>
            <a:fillRect/>
          </a:stretch>
        </p:blipFill>
        <p:spPr>
          <a:xfrm>
            <a:off x="1227696" y="2487337"/>
            <a:ext cx="7128087" cy="4311940"/>
          </a:xfrm>
          <a:prstGeom prst="rect">
            <a:avLst/>
          </a:prstGeom>
        </p:spPr>
      </p:pic>
    </p:spTree>
    <p:extLst>
      <p:ext uri="{BB962C8B-B14F-4D97-AF65-F5344CB8AC3E}">
        <p14:creationId xmlns:p14="http://schemas.microsoft.com/office/powerpoint/2010/main" val="1739246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BD5D3D-1D47-45FF-84DF-C50B23048E0F}"/>
              </a:ext>
            </a:extLst>
          </p:cNvPr>
          <p:cNvSpPr>
            <a:spLocks noGrp="1"/>
          </p:cNvSpPr>
          <p:nvPr>
            <p:ph idx="1"/>
          </p:nvPr>
        </p:nvSpPr>
        <p:spPr>
          <a:xfrm>
            <a:off x="525878" y="1825624"/>
            <a:ext cx="10827921" cy="4646481"/>
          </a:xfrm>
        </p:spPr>
        <p:txBody>
          <a:bodyPr>
            <a:normAutofit lnSpcReduction="10000"/>
          </a:bodyPr>
          <a:lstStyle/>
          <a:p>
            <a:r>
              <a:rPr lang="en-US" dirty="0"/>
              <a:t>K-Means</a:t>
            </a:r>
          </a:p>
          <a:p>
            <a:pPr lvl="1"/>
            <a:r>
              <a:rPr lang="en-US" dirty="0"/>
              <a:t>Group data into simple clusters based on similarity</a:t>
            </a:r>
          </a:p>
          <a:p>
            <a:r>
              <a:rPr lang="en-US" dirty="0"/>
              <a:t>Hierarchical</a:t>
            </a:r>
          </a:p>
          <a:p>
            <a:pPr lvl="1"/>
            <a:r>
              <a:rPr lang="en-US" dirty="0"/>
              <a:t>Hierarchical organization of data in dendrogram</a:t>
            </a:r>
          </a:p>
          <a:p>
            <a:r>
              <a:rPr lang="en-US" dirty="0"/>
              <a:t>DBSCAN</a:t>
            </a:r>
          </a:p>
          <a:p>
            <a:pPr lvl="1"/>
            <a:r>
              <a:rPr lang="en-US" dirty="0"/>
              <a:t>More complex clusters, and don’t need to know how many beforehand</a:t>
            </a:r>
          </a:p>
          <a:p>
            <a:pPr lvl="1"/>
            <a:r>
              <a:rPr lang="en-US" dirty="0"/>
              <a:t>Outlier and anomaly detection</a:t>
            </a:r>
          </a:p>
          <a:p>
            <a:r>
              <a:rPr lang="en-US" dirty="0"/>
              <a:t>GMM</a:t>
            </a:r>
          </a:p>
          <a:p>
            <a:pPr lvl="1"/>
            <a:r>
              <a:rPr lang="en-US" dirty="0"/>
              <a:t>More complex clusters</a:t>
            </a:r>
          </a:p>
          <a:p>
            <a:pPr lvl="1"/>
            <a:r>
              <a:rPr lang="en-US" dirty="0"/>
              <a:t>Outlier and anomaly detection</a:t>
            </a:r>
          </a:p>
          <a:p>
            <a:pPr lvl="1"/>
            <a:r>
              <a:rPr lang="en-US" dirty="0"/>
              <a:t>Gaussian model of the data, and data generation</a:t>
            </a:r>
          </a:p>
        </p:txBody>
      </p:sp>
      <p:sp>
        <p:nvSpPr>
          <p:cNvPr id="3" name="Title 2">
            <a:extLst>
              <a:ext uri="{FF2B5EF4-FFF2-40B4-BE49-F238E27FC236}">
                <a16:creationId xmlns:a16="http://schemas.microsoft.com/office/drawing/2014/main" id="{21C0C0C2-46C7-4079-BBD6-A7BC9F8A469C}"/>
              </a:ext>
            </a:extLst>
          </p:cNvPr>
          <p:cNvSpPr>
            <a:spLocks noGrp="1"/>
          </p:cNvSpPr>
          <p:nvPr>
            <p:ph type="title"/>
          </p:nvPr>
        </p:nvSpPr>
        <p:spPr/>
        <p:txBody>
          <a:bodyPr/>
          <a:lstStyle/>
          <a:p>
            <a:r>
              <a:rPr lang="en-US" dirty="0"/>
              <a:t>Clustering Algorithm Applications</a:t>
            </a:r>
          </a:p>
        </p:txBody>
      </p:sp>
    </p:spTree>
    <p:extLst>
      <p:ext uri="{BB962C8B-B14F-4D97-AF65-F5344CB8AC3E}">
        <p14:creationId xmlns:p14="http://schemas.microsoft.com/office/powerpoint/2010/main" val="2109656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4BA76C-5C45-4E02-A077-1330DD8FC258}"/>
              </a:ext>
            </a:extLst>
          </p:cNvPr>
          <p:cNvSpPr>
            <a:spLocks noGrp="1"/>
          </p:cNvSpPr>
          <p:nvPr>
            <p:ph idx="1"/>
          </p:nvPr>
        </p:nvSpPr>
        <p:spPr/>
        <p:txBody>
          <a:bodyPr/>
          <a:lstStyle/>
          <a:p>
            <a:r>
              <a:rPr lang="en-US" dirty="0"/>
              <a:t>Let’s go back to the data that your boss gave you. You think that there are probably some clusters that exist in the data, but don’t know how many. You are going to use the K-Means algorithm.</a:t>
            </a:r>
          </a:p>
          <a:p>
            <a:r>
              <a:rPr lang="en-US" dirty="0"/>
              <a:t>How many clusters are in the dataset? Why? How have you justified your answer, or what judgment is it based on?</a:t>
            </a:r>
          </a:p>
        </p:txBody>
      </p:sp>
      <p:sp>
        <p:nvSpPr>
          <p:cNvPr id="3" name="Title 2">
            <a:extLst>
              <a:ext uri="{FF2B5EF4-FFF2-40B4-BE49-F238E27FC236}">
                <a16:creationId xmlns:a16="http://schemas.microsoft.com/office/drawing/2014/main" id="{7825824D-8C22-466C-A069-9D42C619A242}"/>
              </a:ext>
            </a:extLst>
          </p:cNvPr>
          <p:cNvSpPr>
            <a:spLocks noGrp="1"/>
          </p:cNvSpPr>
          <p:nvPr>
            <p:ph type="title"/>
          </p:nvPr>
        </p:nvSpPr>
        <p:spPr/>
        <p:txBody>
          <a:bodyPr/>
          <a:lstStyle/>
          <a:p>
            <a:r>
              <a:rPr lang="en-US" dirty="0"/>
              <a:t>Discussion Question</a:t>
            </a:r>
          </a:p>
        </p:txBody>
      </p:sp>
    </p:spTree>
    <p:extLst>
      <p:ext uri="{BB962C8B-B14F-4D97-AF65-F5344CB8AC3E}">
        <p14:creationId xmlns:p14="http://schemas.microsoft.com/office/powerpoint/2010/main" val="34436692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562B9A-A67C-4B68-8AF9-912E18E90444}"/>
              </a:ext>
            </a:extLst>
          </p:cNvPr>
          <p:cNvSpPr>
            <a:spLocks noGrp="1"/>
          </p:cNvSpPr>
          <p:nvPr>
            <p:ph idx="1"/>
          </p:nvPr>
        </p:nvSpPr>
        <p:spPr/>
        <p:txBody>
          <a:bodyPr/>
          <a:lstStyle/>
          <a:p>
            <a:pPr marL="0" indent="0">
              <a:buNone/>
            </a:pPr>
            <a:endParaRPr lang="en-US" dirty="0"/>
          </a:p>
          <a:p>
            <a:pPr marL="0" indent="0">
              <a:buNone/>
            </a:pPr>
            <a:endParaRPr lang="en-US" dirty="0"/>
          </a:p>
          <a:p>
            <a:pPr marL="0" indent="0" algn="ctr">
              <a:buNone/>
            </a:pPr>
            <a:r>
              <a:rPr lang="en-US" sz="5400" dirty="0"/>
              <a:t>Sticking Points, </a:t>
            </a:r>
          </a:p>
          <a:p>
            <a:pPr marL="0" indent="0" algn="ctr">
              <a:buNone/>
            </a:pPr>
            <a:r>
              <a:rPr lang="en-US" sz="5400" dirty="0"/>
              <a:t>or The Difficulty and Subjectivity of Unsupervised Learning</a:t>
            </a:r>
          </a:p>
        </p:txBody>
      </p:sp>
    </p:spTree>
    <p:extLst>
      <p:ext uri="{BB962C8B-B14F-4D97-AF65-F5344CB8AC3E}">
        <p14:creationId xmlns:p14="http://schemas.microsoft.com/office/powerpoint/2010/main" val="528133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562B9A-A67C-4B68-8AF9-912E18E90444}"/>
              </a:ext>
            </a:extLst>
          </p:cNvPr>
          <p:cNvSpPr>
            <a:spLocks noGrp="1"/>
          </p:cNvSpPr>
          <p:nvPr>
            <p:ph idx="1"/>
          </p:nvPr>
        </p:nvSpPr>
        <p:spPr/>
        <p:txBody>
          <a:bodyPr/>
          <a:lstStyle/>
          <a:p>
            <a:pPr marL="0" indent="0">
              <a:buNone/>
            </a:pPr>
            <a:endParaRPr lang="en-US" dirty="0"/>
          </a:p>
          <a:p>
            <a:pPr marL="0" indent="0">
              <a:buNone/>
            </a:pPr>
            <a:endParaRPr lang="en-US" dirty="0"/>
          </a:p>
          <a:p>
            <a:pPr marL="0" indent="0" algn="ctr">
              <a:buNone/>
            </a:pPr>
            <a:r>
              <a:rPr lang="en-US" sz="5400" dirty="0"/>
              <a:t>Unsupervised Learning Overview</a:t>
            </a:r>
          </a:p>
        </p:txBody>
      </p:sp>
    </p:spTree>
    <p:extLst>
      <p:ext uri="{BB962C8B-B14F-4D97-AF65-F5344CB8AC3E}">
        <p14:creationId xmlns:p14="http://schemas.microsoft.com/office/powerpoint/2010/main" val="26740028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4BA76C-5C45-4E02-A077-1330DD8FC258}"/>
              </a:ext>
            </a:extLst>
          </p:cNvPr>
          <p:cNvSpPr>
            <a:spLocks noGrp="1"/>
          </p:cNvSpPr>
          <p:nvPr>
            <p:ph idx="1"/>
          </p:nvPr>
        </p:nvSpPr>
        <p:spPr/>
        <p:txBody>
          <a:bodyPr/>
          <a:lstStyle/>
          <a:p>
            <a:r>
              <a:rPr lang="en-US" dirty="0"/>
              <a:t>Given the difficulty and judgment needed for unsupervised learning, we see that results are open to interpretation. What impacts do you think that has on using these algorithms for different applications?</a:t>
            </a:r>
          </a:p>
          <a:p>
            <a:pPr lvl="1"/>
            <a:r>
              <a:rPr lang="en-US" dirty="0"/>
              <a:t>What is the goal of dimensionality reduction?</a:t>
            </a:r>
          </a:p>
          <a:p>
            <a:pPr lvl="1"/>
            <a:r>
              <a:rPr lang="en-US" dirty="0"/>
              <a:t>What are the assumptions for various clustering algorithms? What does that make them good or not good for?</a:t>
            </a:r>
          </a:p>
        </p:txBody>
      </p:sp>
      <p:sp>
        <p:nvSpPr>
          <p:cNvPr id="3" name="Title 2">
            <a:extLst>
              <a:ext uri="{FF2B5EF4-FFF2-40B4-BE49-F238E27FC236}">
                <a16:creationId xmlns:a16="http://schemas.microsoft.com/office/drawing/2014/main" id="{7825824D-8C22-466C-A069-9D42C619A242}"/>
              </a:ext>
            </a:extLst>
          </p:cNvPr>
          <p:cNvSpPr>
            <a:spLocks noGrp="1"/>
          </p:cNvSpPr>
          <p:nvPr>
            <p:ph type="title"/>
          </p:nvPr>
        </p:nvSpPr>
        <p:spPr/>
        <p:txBody>
          <a:bodyPr/>
          <a:lstStyle/>
          <a:p>
            <a:r>
              <a:rPr lang="en-US" dirty="0"/>
              <a:t>Discussion Question</a:t>
            </a:r>
          </a:p>
        </p:txBody>
      </p:sp>
    </p:spTree>
    <p:extLst>
      <p:ext uri="{BB962C8B-B14F-4D97-AF65-F5344CB8AC3E}">
        <p14:creationId xmlns:p14="http://schemas.microsoft.com/office/powerpoint/2010/main" val="5090691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7ED73B-8CCA-42AE-813B-8FBC37D4C9B4}"/>
              </a:ext>
            </a:extLst>
          </p:cNvPr>
          <p:cNvSpPr>
            <a:spLocks noGrp="1"/>
          </p:cNvSpPr>
          <p:nvPr>
            <p:ph idx="1"/>
          </p:nvPr>
        </p:nvSpPr>
        <p:spPr/>
        <p:txBody>
          <a:bodyPr/>
          <a:lstStyle/>
          <a:p>
            <a:r>
              <a:rPr lang="en-US" dirty="0"/>
              <a:t>Dimensionality reduction is assessed almost entirely based on visual assessment or if it helps any models that use the reduced data</a:t>
            </a:r>
          </a:p>
          <a:p>
            <a:r>
              <a:rPr lang="en-US" dirty="0"/>
              <a:t>Luckily dimensionality reduction makes visualization easy, so we can assess, but this is subjective</a:t>
            </a:r>
          </a:p>
          <a:p>
            <a:r>
              <a:rPr lang="en-US" dirty="0"/>
              <a:t>Best case is groups form in the latent space that match labels, clusters, or features, and we can explain how these features vary inter- and intra-cluster/label</a:t>
            </a:r>
          </a:p>
        </p:txBody>
      </p:sp>
      <p:sp>
        <p:nvSpPr>
          <p:cNvPr id="3" name="Title 2">
            <a:extLst>
              <a:ext uri="{FF2B5EF4-FFF2-40B4-BE49-F238E27FC236}">
                <a16:creationId xmlns:a16="http://schemas.microsoft.com/office/drawing/2014/main" id="{EDB13E34-8B67-4148-9C08-143ED728381D}"/>
              </a:ext>
            </a:extLst>
          </p:cNvPr>
          <p:cNvSpPr>
            <a:spLocks noGrp="1"/>
          </p:cNvSpPr>
          <p:nvPr>
            <p:ph type="title"/>
          </p:nvPr>
        </p:nvSpPr>
        <p:spPr/>
        <p:txBody>
          <a:bodyPr/>
          <a:lstStyle/>
          <a:p>
            <a:r>
              <a:rPr lang="en-US" dirty="0"/>
              <a:t>Difficulty of Dimensionality Reduction</a:t>
            </a:r>
          </a:p>
        </p:txBody>
      </p:sp>
    </p:spTree>
    <p:extLst>
      <p:ext uri="{BB962C8B-B14F-4D97-AF65-F5344CB8AC3E}">
        <p14:creationId xmlns:p14="http://schemas.microsoft.com/office/powerpoint/2010/main" val="320864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7ED73B-8CCA-42AE-813B-8FBC37D4C9B4}"/>
              </a:ext>
            </a:extLst>
          </p:cNvPr>
          <p:cNvSpPr>
            <a:spLocks noGrp="1"/>
          </p:cNvSpPr>
          <p:nvPr>
            <p:ph idx="1"/>
          </p:nvPr>
        </p:nvSpPr>
        <p:spPr/>
        <p:txBody>
          <a:bodyPr/>
          <a:lstStyle/>
          <a:p>
            <a:r>
              <a:rPr lang="en-US" dirty="0"/>
              <a:t>Clustering algorithms need number of clusters </a:t>
            </a:r>
            <a:r>
              <a:rPr lang="en-US" i="1" dirty="0"/>
              <a:t>a priori</a:t>
            </a:r>
            <a:r>
              <a:rPr lang="en-US" dirty="0"/>
              <a:t> or some require a little hyperparameter tuning</a:t>
            </a:r>
          </a:p>
          <a:p>
            <a:pPr lvl="1"/>
            <a:r>
              <a:rPr lang="en-US" dirty="0"/>
              <a:t>Hard to determine how many clusters is the correct number</a:t>
            </a:r>
          </a:p>
          <a:p>
            <a:pPr lvl="1"/>
            <a:r>
              <a:rPr lang="en-US" dirty="0"/>
              <a:t>Dendrogram requires extra assessment</a:t>
            </a:r>
          </a:p>
          <a:p>
            <a:pPr lvl="1"/>
            <a:r>
              <a:rPr lang="en-US" dirty="0"/>
              <a:t>DBSCAN needs tuning</a:t>
            </a:r>
          </a:p>
          <a:p>
            <a:r>
              <a:rPr lang="en-US" dirty="0"/>
              <a:t>Each algorithm has strengths and weaknesses, and the best option depends on the data and application</a:t>
            </a:r>
          </a:p>
        </p:txBody>
      </p:sp>
      <p:sp>
        <p:nvSpPr>
          <p:cNvPr id="3" name="Title 2">
            <a:extLst>
              <a:ext uri="{FF2B5EF4-FFF2-40B4-BE49-F238E27FC236}">
                <a16:creationId xmlns:a16="http://schemas.microsoft.com/office/drawing/2014/main" id="{EDB13E34-8B67-4148-9C08-143ED728381D}"/>
              </a:ext>
            </a:extLst>
          </p:cNvPr>
          <p:cNvSpPr>
            <a:spLocks noGrp="1"/>
          </p:cNvSpPr>
          <p:nvPr>
            <p:ph type="title"/>
          </p:nvPr>
        </p:nvSpPr>
        <p:spPr/>
        <p:txBody>
          <a:bodyPr/>
          <a:lstStyle/>
          <a:p>
            <a:r>
              <a:rPr lang="en-US" dirty="0"/>
              <a:t>Difficulty of Clustering</a:t>
            </a:r>
          </a:p>
        </p:txBody>
      </p:sp>
    </p:spTree>
    <p:extLst>
      <p:ext uri="{BB962C8B-B14F-4D97-AF65-F5344CB8AC3E}">
        <p14:creationId xmlns:p14="http://schemas.microsoft.com/office/powerpoint/2010/main" val="880509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1E29FF-42E0-4E9E-A885-FF1E631DC6C6}"/>
              </a:ext>
            </a:extLst>
          </p:cNvPr>
          <p:cNvSpPr>
            <a:spLocks noGrp="1"/>
          </p:cNvSpPr>
          <p:nvPr>
            <p:ph idx="1"/>
          </p:nvPr>
        </p:nvSpPr>
        <p:spPr/>
        <p:txBody>
          <a:bodyPr/>
          <a:lstStyle/>
          <a:p>
            <a:r>
              <a:rPr lang="en-US" dirty="0"/>
              <a:t>The lack of labels provides no definitive measures of performance</a:t>
            </a:r>
          </a:p>
          <a:p>
            <a:pPr lvl="1"/>
            <a:r>
              <a:rPr lang="en-US" dirty="0"/>
              <a:t>If you do have labels, it’s better to use supervised learning, unless you are trying to see how data is related in terms of features</a:t>
            </a:r>
          </a:p>
          <a:p>
            <a:r>
              <a:rPr lang="en-US" dirty="0"/>
              <a:t>Visual and manual assessment is often the best default, but takes time</a:t>
            </a:r>
          </a:p>
          <a:p>
            <a:pPr lvl="1"/>
            <a:r>
              <a:rPr lang="en-US" dirty="0"/>
              <a:t>Usually means having a good reduced dimension version for visualizing</a:t>
            </a:r>
          </a:p>
          <a:p>
            <a:r>
              <a:rPr lang="en-US" dirty="0"/>
              <a:t>Metrics that don’t require ground truth make assumptions on what is the best form of the clusters – often dense clusters with space in between</a:t>
            </a:r>
          </a:p>
        </p:txBody>
      </p:sp>
      <p:sp>
        <p:nvSpPr>
          <p:cNvPr id="3" name="Title 2">
            <a:extLst>
              <a:ext uri="{FF2B5EF4-FFF2-40B4-BE49-F238E27FC236}">
                <a16:creationId xmlns:a16="http://schemas.microsoft.com/office/drawing/2014/main" id="{340BA087-56FA-4288-911B-B952F24097F5}"/>
              </a:ext>
            </a:extLst>
          </p:cNvPr>
          <p:cNvSpPr>
            <a:spLocks noGrp="1"/>
          </p:cNvSpPr>
          <p:nvPr>
            <p:ph type="title"/>
          </p:nvPr>
        </p:nvSpPr>
        <p:spPr/>
        <p:txBody>
          <a:bodyPr/>
          <a:lstStyle/>
          <a:p>
            <a:r>
              <a:rPr lang="en-US" dirty="0"/>
              <a:t>Metrics</a:t>
            </a:r>
          </a:p>
        </p:txBody>
      </p:sp>
    </p:spTree>
    <p:extLst>
      <p:ext uri="{BB962C8B-B14F-4D97-AF65-F5344CB8AC3E}">
        <p14:creationId xmlns:p14="http://schemas.microsoft.com/office/powerpoint/2010/main" val="21482769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BA9914-B9BD-44FA-A3F0-7383244E239E}"/>
              </a:ext>
            </a:extLst>
          </p:cNvPr>
          <p:cNvSpPr>
            <a:spLocks noGrp="1"/>
          </p:cNvSpPr>
          <p:nvPr>
            <p:ph idx="1"/>
          </p:nvPr>
        </p:nvSpPr>
        <p:spPr>
          <a:xfrm>
            <a:off x="525878" y="1825625"/>
            <a:ext cx="10827921" cy="4762552"/>
          </a:xfrm>
        </p:spPr>
        <p:txBody>
          <a:bodyPr>
            <a:normAutofit/>
          </a:bodyPr>
          <a:lstStyle/>
          <a:p>
            <a:r>
              <a:rPr lang="en-US" dirty="0"/>
              <a:t>Any time you do not have labels</a:t>
            </a:r>
          </a:p>
          <a:p>
            <a:r>
              <a:rPr lang="en-US" dirty="0"/>
              <a:t>When you need to visualize (high dimensional) data</a:t>
            </a:r>
          </a:p>
          <a:p>
            <a:r>
              <a:rPr lang="en-US" dirty="0"/>
              <a:t>Understanding patterns and structure in the data</a:t>
            </a:r>
          </a:p>
          <a:p>
            <a:r>
              <a:rPr lang="en-US" dirty="0"/>
              <a:t>There are more niche applications:</a:t>
            </a:r>
          </a:p>
          <a:p>
            <a:pPr lvl="1"/>
            <a:r>
              <a:rPr lang="en-US" dirty="0"/>
              <a:t>Image segmentation [3, 10]</a:t>
            </a:r>
          </a:p>
          <a:p>
            <a:pPr lvl="1"/>
            <a:r>
              <a:rPr lang="en-US" dirty="0"/>
              <a:t>Label propagation [3]</a:t>
            </a:r>
          </a:p>
          <a:p>
            <a:pPr lvl="1"/>
            <a:r>
              <a:rPr lang="en-US" dirty="0"/>
              <a:t>Noise filter [3, 6, 10]</a:t>
            </a:r>
          </a:p>
          <a:p>
            <a:pPr lvl="1"/>
            <a:r>
              <a:rPr lang="en-US" dirty="0"/>
              <a:t>Anomaly/outlier detection [3, 7, 8]</a:t>
            </a:r>
          </a:p>
          <a:p>
            <a:pPr lvl="1"/>
            <a:r>
              <a:rPr lang="en-US" dirty="0"/>
              <a:t>GMM can model/generate data [3]</a:t>
            </a:r>
          </a:p>
          <a:p>
            <a:pPr lvl="1"/>
            <a:r>
              <a:rPr lang="en-US" dirty="0"/>
              <a:t>PCA can extract features [10]</a:t>
            </a:r>
          </a:p>
          <a:p>
            <a:pPr lvl="1"/>
            <a:endParaRPr lang="en-US" dirty="0"/>
          </a:p>
        </p:txBody>
      </p:sp>
      <p:sp>
        <p:nvSpPr>
          <p:cNvPr id="3" name="Title 2">
            <a:extLst>
              <a:ext uri="{FF2B5EF4-FFF2-40B4-BE49-F238E27FC236}">
                <a16:creationId xmlns:a16="http://schemas.microsoft.com/office/drawing/2014/main" id="{F880C681-50C7-4001-8CB5-A132F06313CD}"/>
              </a:ext>
            </a:extLst>
          </p:cNvPr>
          <p:cNvSpPr>
            <a:spLocks noGrp="1"/>
          </p:cNvSpPr>
          <p:nvPr>
            <p:ph type="title"/>
          </p:nvPr>
        </p:nvSpPr>
        <p:spPr/>
        <p:txBody>
          <a:bodyPr/>
          <a:lstStyle/>
          <a:p>
            <a:r>
              <a:rPr lang="en-US" dirty="0"/>
              <a:t>When to use?</a:t>
            </a:r>
          </a:p>
        </p:txBody>
      </p:sp>
    </p:spTree>
    <p:extLst>
      <p:ext uri="{BB962C8B-B14F-4D97-AF65-F5344CB8AC3E}">
        <p14:creationId xmlns:p14="http://schemas.microsoft.com/office/powerpoint/2010/main" val="3885912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3866F0-FCDB-40FC-97EB-99296C6B8AC5}"/>
              </a:ext>
            </a:extLst>
          </p:cNvPr>
          <p:cNvSpPr>
            <a:spLocks noGrp="1"/>
          </p:cNvSpPr>
          <p:nvPr>
            <p:ph idx="1"/>
          </p:nvPr>
        </p:nvSpPr>
        <p:spPr/>
        <p:txBody>
          <a:bodyPr/>
          <a:lstStyle/>
          <a:p>
            <a:r>
              <a:rPr lang="en-US" dirty="0"/>
              <a:t>Try the k-means and hierarchical on the example data and compare the results?</a:t>
            </a:r>
          </a:p>
          <a:p>
            <a:r>
              <a:rPr lang="en-US" dirty="0"/>
              <a:t>Why might we be getting the results we see?</a:t>
            </a:r>
          </a:p>
        </p:txBody>
      </p:sp>
      <p:sp>
        <p:nvSpPr>
          <p:cNvPr id="3" name="Title 2">
            <a:extLst>
              <a:ext uri="{FF2B5EF4-FFF2-40B4-BE49-F238E27FC236}">
                <a16:creationId xmlns:a16="http://schemas.microsoft.com/office/drawing/2014/main" id="{02B36BD7-9355-45BD-BBE8-3D3BB06D0C88}"/>
              </a:ext>
            </a:extLst>
          </p:cNvPr>
          <p:cNvSpPr>
            <a:spLocks noGrp="1"/>
          </p:cNvSpPr>
          <p:nvPr>
            <p:ph type="title"/>
          </p:nvPr>
        </p:nvSpPr>
        <p:spPr/>
        <p:txBody>
          <a:bodyPr/>
          <a:lstStyle/>
          <a:p>
            <a:r>
              <a:rPr lang="en-US" dirty="0"/>
              <a:t>Example and Discussion</a:t>
            </a:r>
          </a:p>
        </p:txBody>
      </p:sp>
    </p:spTree>
    <p:extLst>
      <p:ext uri="{BB962C8B-B14F-4D97-AF65-F5344CB8AC3E}">
        <p14:creationId xmlns:p14="http://schemas.microsoft.com/office/powerpoint/2010/main" val="41209902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562B9A-A67C-4B68-8AF9-912E18E90444}"/>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sz="5400" dirty="0"/>
              <a:t>Questions?</a:t>
            </a:r>
          </a:p>
        </p:txBody>
      </p:sp>
    </p:spTree>
    <p:extLst>
      <p:ext uri="{BB962C8B-B14F-4D97-AF65-F5344CB8AC3E}">
        <p14:creationId xmlns:p14="http://schemas.microsoft.com/office/powerpoint/2010/main" val="711711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2448B5-6F99-485C-99DB-EA6CA693E158}"/>
              </a:ext>
            </a:extLst>
          </p:cNvPr>
          <p:cNvSpPr>
            <a:spLocks noGrp="1"/>
          </p:cNvSpPr>
          <p:nvPr>
            <p:ph idx="1"/>
          </p:nvPr>
        </p:nvSpPr>
        <p:spPr/>
        <p:txBody>
          <a:bodyPr/>
          <a:lstStyle/>
          <a:p>
            <a:r>
              <a:rPr lang="en-US" dirty="0">
                <a:hlinkClick r:id="rId2"/>
              </a:rPr>
              <a:t>https://scikit-learn.org/stable/modules/clustering.html</a:t>
            </a:r>
            <a:endParaRPr lang="en-US" dirty="0"/>
          </a:p>
          <a:p>
            <a:r>
              <a:rPr lang="en-US" dirty="0">
                <a:hlinkClick r:id="rId3"/>
              </a:rPr>
              <a:t>https://jakevdp.github.io/PythonDataScienceHandbook/</a:t>
            </a:r>
            <a:r>
              <a:rPr lang="en-US" dirty="0"/>
              <a:t> </a:t>
            </a:r>
          </a:p>
          <a:p>
            <a:r>
              <a:rPr lang="en-US" dirty="0">
                <a:hlinkClick r:id="rId4"/>
              </a:rPr>
              <a:t>https://github.com/ageron/handson-ml3/blob/main/09_unsupervised_learning.ipynb</a:t>
            </a:r>
            <a:endParaRPr lang="en-US" dirty="0"/>
          </a:p>
          <a:p>
            <a:r>
              <a:rPr lang="en-US" dirty="0">
                <a:hlinkClick r:id="rId5"/>
              </a:rPr>
              <a:t>https://github.com/amueller/introduction_to_ml_with_python/blob/master/03-unsupervised-learning.ipynb</a:t>
            </a:r>
            <a:endParaRPr lang="en-US" dirty="0"/>
          </a:p>
          <a:p>
            <a:r>
              <a:rPr lang="en-US" dirty="0">
                <a:hlinkClick r:id="rId6"/>
              </a:rPr>
              <a:t>https://github.com/abhishekkrthakur/approachingalmost</a:t>
            </a:r>
            <a:r>
              <a:rPr lang="en-US" dirty="0"/>
              <a:t> </a:t>
            </a:r>
          </a:p>
        </p:txBody>
      </p:sp>
      <p:sp>
        <p:nvSpPr>
          <p:cNvPr id="3" name="Title 2">
            <a:extLst>
              <a:ext uri="{FF2B5EF4-FFF2-40B4-BE49-F238E27FC236}">
                <a16:creationId xmlns:a16="http://schemas.microsoft.com/office/drawing/2014/main" id="{5C615BA6-E613-4086-AB01-28468C3019EB}"/>
              </a:ext>
            </a:extLst>
          </p:cNvPr>
          <p:cNvSpPr>
            <a:spLocks noGrp="1"/>
          </p:cNvSpPr>
          <p:nvPr>
            <p:ph type="title"/>
          </p:nvPr>
        </p:nvSpPr>
        <p:spPr/>
        <p:txBody>
          <a:bodyPr/>
          <a:lstStyle/>
          <a:p>
            <a:r>
              <a:rPr lang="en-US" dirty="0"/>
              <a:t>Useful Links</a:t>
            </a:r>
          </a:p>
        </p:txBody>
      </p:sp>
    </p:spTree>
    <p:extLst>
      <p:ext uri="{BB962C8B-B14F-4D97-AF65-F5344CB8AC3E}">
        <p14:creationId xmlns:p14="http://schemas.microsoft.com/office/powerpoint/2010/main" val="889480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9A6243-A388-4DDA-96EF-1FD7E3260A7C}"/>
              </a:ext>
            </a:extLst>
          </p:cNvPr>
          <p:cNvSpPr>
            <a:spLocks noGrp="1"/>
          </p:cNvSpPr>
          <p:nvPr>
            <p:ph idx="1"/>
          </p:nvPr>
        </p:nvSpPr>
        <p:spPr>
          <a:xfrm>
            <a:off x="163586" y="1228987"/>
            <a:ext cx="11918168" cy="5314426"/>
          </a:xfrm>
        </p:spPr>
        <p:txBody>
          <a:bodyPr>
            <a:normAutofit fontScale="85000" lnSpcReduction="20000"/>
          </a:bodyPr>
          <a:lstStyle/>
          <a:p>
            <a:pPr marL="514350" indent="-514350">
              <a:buFont typeface="+mj-lt"/>
              <a:buAutoNum type="arabicPeriod"/>
            </a:pPr>
            <a:r>
              <a:rPr lang="en-US" sz="2400" dirty="0"/>
              <a:t>Müller, Andreas C., and Sarah Guido. </a:t>
            </a:r>
            <a:r>
              <a:rPr lang="en-US" sz="2400" i="1" dirty="0"/>
              <a:t>Introduction to machine learning with Python: a guide for data scientists</a:t>
            </a:r>
            <a:r>
              <a:rPr lang="en-US" sz="2400" dirty="0"/>
              <a:t>. " O'Reilly Media, Inc.", 2016.</a:t>
            </a:r>
          </a:p>
          <a:p>
            <a:pPr marL="514350" indent="-514350">
              <a:buFont typeface="+mj-lt"/>
              <a:buAutoNum type="arabicPeriod"/>
            </a:pPr>
            <a:r>
              <a:rPr lang="en-US" sz="2400" dirty="0" err="1"/>
              <a:t>Raschka</a:t>
            </a:r>
            <a:r>
              <a:rPr lang="en-US" sz="2400" dirty="0"/>
              <a:t>, Sebastian, et al. </a:t>
            </a:r>
            <a:r>
              <a:rPr lang="en-US" sz="2400" i="1" dirty="0"/>
              <a:t>Machine Learning with </a:t>
            </a:r>
            <a:r>
              <a:rPr lang="en-US" sz="2400" i="1" dirty="0" err="1"/>
              <a:t>PyTorch</a:t>
            </a:r>
            <a:r>
              <a:rPr lang="en-US" sz="2400" i="1" dirty="0"/>
              <a:t> and </a:t>
            </a:r>
            <a:r>
              <a:rPr lang="en-US" sz="2400" i="1" dirty="0" err="1"/>
              <a:t>Scikit</a:t>
            </a:r>
            <a:r>
              <a:rPr lang="en-US" sz="2400" i="1" dirty="0"/>
              <a:t>-Learn: Develop machine learning and deep learning models with Python</a:t>
            </a:r>
            <a:r>
              <a:rPr lang="en-US" sz="2400" dirty="0"/>
              <a:t>. </a:t>
            </a:r>
            <a:r>
              <a:rPr lang="en-US" sz="2400" dirty="0" err="1"/>
              <a:t>Packt</a:t>
            </a:r>
            <a:r>
              <a:rPr lang="en-US" sz="2400" dirty="0"/>
              <a:t> Publishing Ltd, 2022.</a:t>
            </a:r>
          </a:p>
          <a:p>
            <a:pPr marL="514350" indent="-514350">
              <a:buFont typeface="+mj-lt"/>
              <a:buAutoNum type="arabicPeriod"/>
            </a:pPr>
            <a:r>
              <a:rPr lang="en-US" sz="2400" dirty="0" err="1"/>
              <a:t>Géron</a:t>
            </a:r>
            <a:r>
              <a:rPr lang="en-US" sz="2400" dirty="0"/>
              <a:t>, </a:t>
            </a:r>
            <a:r>
              <a:rPr lang="en-US" sz="2400" dirty="0" err="1"/>
              <a:t>Aurélien</a:t>
            </a:r>
            <a:r>
              <a:rPr lang="en-US" sz="2400" dirty="0"/>
              <a:t>. </a:t>
            </a:r>
            <a:r>
              <a:rPr lang="en-US" sz="2400" i="1" dirty="0"/>
              <a:t>Hands-on machine learning with </a:t>
            </a:r>
            <a:r>
              <a:rPr lang="en-US" sz="2400" i="1" dirty="0" err="1"/>
              <a:t>Scikit</a:t>
            </a:r>
            <a:r>
              <a:rPr lang="en-US" sz="2400" i="1" dirty="0"/>
              <a:t>-Learn, </a:t>
            </a:r>
            <a:r>
              <a:rPr lang="en-US" sz="2400" i="1" dirty="0" err="1"/>
              <a:t>Keras</a:t>
            </a:r>
            <a:r>
              <a:rPr lang="en-US" sz="2400" i="1" dirty="0"/>
              <a:t>, and TensorFlow</a:t>
            </a:r>
            <a:r>
              <a:rPr lang="en-US" sz="2400" dirty="0"/>
              <a:t>. " O'Reilly Media, Inc.", 2022.</a:t>
            </a:r>
          </a:p>
          <a:p>
            <a:pPr marL="514350" indent="-514350">
              <a:buFont typeface="+mj-lt"/>
              <a:buAutoNum type="arabicPeriod"/>
            </a:pPr>
            <a:r>
              <a:rPr lang="en-US" sz="2400" dirty="0" err="1"/>
              <a:t>Albon</a:t>
            </a:r>
            <a:r>
              <a:rPr lang="en-US" sz="2400" dirty="0"/>
              <a:t>, Chris. </a:t>
            </a:r>
            <a:r>
              <a:rPr lang="en-US" sz="2400" i="1" dirty="0"/>
              <a:t>Machine learning with python cookbook: Practical solutions from preprocessing to deep learning</a:t>
            </a:r>
            <a:r>
              <a:rPr lang="en-US" sz="2400" dirty="0"/>
              <a:t>. " O'Reilly Media, Inc.", 2018.</a:t>
            </a:r>
          </a:p>
          <a:p>
            <a:pPr marL="514350" indent="-514350">
              <a:buFont typeface="+mj-lt"/>
              <a:buAutoNum type="arabicPeriod"/>
            </a:pPr>
            <a:r>
              <a:rPr lang="en-US" sz="2400" dirty="0"/>
              <a:t>Foster, David. </a:t>
            </a:r>
            <a:r>
              <a:rPr lang="en-US" sz="2400" i="1" dirty="0"/>
              <a:t>Generative deep learning</a:t>
            </a:r>
            <a:r>
              <a:rPr lang="en-US" sz="2400" dirty="0"/>
              <a:t>. " O'Reilly Media, Inc.", 2022.</a:t>
            </a:r>
          </a:p>
          <a:p>
            <a:pPr marL="514350" indent="-514350">
              <a:buFont typeface="+mj-lt"/>
              <a:buAutoNum type="arabicPeriod"/>
            </a:pPr>
            <a:r>
              <a:rPr lang="en-US" sz="2400" dirty="0" err="1"/>
              <a:t>Mohri</a:t>
            </a:r>
            <a:r>
              <a:rPr lang="en-US" sz="2400" dirty="0"/>
              <a:t>, </a:t>
            </a:r>
            <a:r>
              <a:rPr lang="en-US" sz="2400" dirty="0" err="1"/>
              <a:t>Mehryar</a:t>
            </a:r>
            <a:r>
              <a:rPr lang="en-US" sz="2400" dirty="0"/>
              <a:t>, Afshin </a:t>
            </a:r>
            <a:r>
              <a:rPr lang="en-US" sz="2400" dirty="0" err="1"/>
              <a:t>Rostamizadeh</a:t>
            </a:r>
            <a:r>
              <a:rPr lang="en-US" sz="2400" dirty="0"/>
              <a:t>, and </a:t>
            </a:r>
            <a:r>
              <a:rPr lang="en-US" sz="2400" dirty="0" err="1"/>
              <a:t>Ameet</a:t>
            </a:r>
            <a:r>
              <a:rPr lang="en-US" sz="2400" dirty="0"/>
              <a:t> Talwalkar. </a:t>
            </a:r>
            <a:r>
              <a:rPr lang="en-US" sz="2400" i="1" dirty="0"/>
              <a:t>Foundations of machine learning</a:t>
            </a:r>
            <a:r>
              <a:rPr lang="en-US" sz="2400" dirty="0"/>
              <a:t>. MIT press, 2018.</a:t>
            </a:r>
          </a:p>
          <a:p>
            <a:pPr marL="514350" indent="-514350">
              <a:buFont typeface="+mj-lt"/>
              <a:buAutoNum type="arabicPeriod"/>
            </a:pPr>
            <a:r>
              <a:rPr lang="en-US" sz="2400" dirty="0"/>
              <a:t>Patel, Ankur A. </a:t>
            </a:r>
            <a:r>
              <a:rPr lang="en-US" sz="2400" i="1" dirty="0"/>
              <a:t>Hands-on unsupervised learning using Python: how to build applied machine learning solutions from unlabeled data</a:t>
            </a:r>
            <a:r>
              <a:rPr lang="en-US" sz="2400" dirty="0"/>
              <a:t>. O'Reilly Media, 2019.</a:t>
            </a:r>
          </a:p>
          <a:p>
            <a:pPr marL="514350" indent="-514350">
              <a:buFont typeface="+mj-lt"/>
              <a:buAutoNum type="arabicPeriod"/>
            </a:pPr>
            <a:r>
              <a:rPr lang="en-US" sz="2400" dirty="0"/>
              <a:t>Bonaccorso, </a:t>
            </a:r>
            <a:r>
              <a:rPr lang="en-US" sz="2400" dirty="0" err="1"/>
              <a:t>GiuseppePatel</a:t>
            </a:r>
            <a:r>
              <a:rPr lang="en-US" sz="2400" dirty="0"/>
              <a:t>. </a:t>
            </a:r>
            <a:r>
              <a:rPr lang="en-US" sz="2400" i="1" dirty="0"/>
              <a:t>Hands-on unsupervised learning using Python: Implement machine learning and deep learning models using </a:t>
            </a:r>
            <a:r>
              <a:rPr lang="en-US" sz="2400" i="1" dirty="0" err="1"/>
              <a:t>Scikit</a:t>
            </a:r>
            <a:r>
              <a:rPr lang="en-US" sz="2400" i="1" dirty="0"/>
              <a:t>-Learn, TensorFlow, and more</a:t>
            </a:r>
            <a:r>
              <a:rPr lang="en-US" sz="2400" dirty="0"/>
              <a:t>. </a:t>
            </a:r>
            <a:r>
              <a:rPr lang="en-US" sz="2400" dirty="0" err="1"/>
              <a:t>Packt</a:t>
            </a:r>
            <a:r>
              <a:rPr lang="en-US" sz="2400" dirty="0"/>
              <a:t> Publishing Ltd, 2019.</a:t>
            </a:r>
          </a:p>
          <a:p>
            <a:pPr marL="514350" indent="-514350">
              <a:buFont typeface="+mj-lt"/>
              <a:buAutoNum type="arabicPeriod"/>
            </a:pPr>
            <a:r>
              <a:rPr lang="en-US" sz="2400" dirty="0"/>
              <a:t>Johnston, Benjamin, Aaron Jones, and Christopher Kruger. </a:t>
            </a:r>
            <a:r>
              <a:rPr lang="en-US" sz="2400" i="1" dirty="0"/>
              <a:t>Applied Unsupervised Learning with Python: Discover hidden patterns and relationships in unstructured data with Python</a:t>
            </a:r>
            <a:r>
              <a:rPr lang="en-US" sz="2400" dirty="0"/>
              <a:t>. </a:t>
            </a:r>
            <a:r>
              <a:rPr lang="en-US" sz="2400" dirty="0" err="1"/>
              <a:t>Packt</a:t>
            </a:r>
            <a:r>
              <a:rPr lang="en-US" sz="2400" dirty="0"/>
              <a:t> Publishing Ltd, 2019.</a:t>
            </a:r>
          </a:p>
          <a:p>
            <a:pPr marL="514350" indent="-514350">
              <a:buFont typeface="+mj-lt"/>
              <a:buAutoNum type="arabicPeriod"/>
            </a:pPr>
            <a:r>
              <a:rPr lang="en-US" sz="2400" dirty="0" err="1"/>
              <a:t>VanderPlas</a:t>
            </a:r>
            <a:r>
              <a:rPr lang="en-US" sz="2400" dirty="0"/>
              <a:t>, Jake. </a:t>
            </a:r>
            <a:r>
              <a:rPr lang="en-US" sz="2400" i="1" dirty="0"/>
              <a:t>Python data science handbook: Essential tools for working with data</a:t>
            </a:r>
            <a:r>
              <a:rPr lang="en-US" sz="2400" dirty="0"/>
              <a:t>. " O'Reilly Media, Inc.", 2016.</a:t>
            </a:r>
          </a:p>
          <a:p>
            <a:pPr marL="0" indent="0">
              <a:buNone/>
            </a:pPr>
            <a:endParaRPr lang="en-US" sz="2400" dirty="0"/>
          </a:p>
          <a:p>
            <a:pPr marL="514350" indent="-514350">
              <a:buFont typeface="+mj-lt"/>
              <a:buAutoNum type="arabicPeriod"/>
            </a:pPr>
            <a:endParaRPr lang="en-US" sz="2400" dirty="0"/>
          </a:p>
          <a:p>
            <a:pPr marL="514350" indent="-514350">
              <a:buFont typeface="+mj-lt"/>
              <a:buAutoNum type="arabicPeriod"/>
            </a:pPr>
            <a:endParaRPr lang="en-US" sz="2400" dirty="0"/>
          </a:p>
          <a:p>
            <a:pPr marL="514350" indent="-514350">
              <a:buFont typeface="+mj-lt"/>
              <a:buAutoNum type="arabicPeriod"/>
            </a:pPr>
            <a:endParaRPr lang="en-US" dirty="0"/>
          </a:p>
        </p:txBody>
      </p:sp>
      <p:sp>
        <p:nvSpPr>
          <p:cNvPr id="3" name="Title 2">
            <a:extLst>
              <a:ext uri="{FF2B5EF4-FFF2-40B4-BE49-F238E27FC236}">
                <a16:creationId xmlns:a16="http://schemas.microsoft.com/office/drawing/2014/main" id="{62611E0C-0900-4C4D-B80D-04AB9680D1A0}"/>
              </a:ext>
            </a:extLst>
          </p:cNvPr>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4070106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2E0D38-FA52-4CC0-8FF1-EC92BB2D4B0F}"/>
              </a:ext>
            </a:extLst>
          </p:cNvPr>
          <p:cNvSpPr>
            <a:spLocks noGrp="1"/>
          </p:cNvSpPr>
          <p:nvPr>
            <p:ph idx="1"/>
          </p:nvPr>
        </p:nvSpPr>
        <p:spPr/>
        <p:txBody>
          <a:bodyPr>
            <a:normAutofit/>
          </a:bodyPr>
          <a:lstStyle/>
          <a:p>
            <a:r>
              <a:rPr lang="en-US" sz="3600" dirty="0"/>
              <a:t>What is unsupervised learning? How does it differ from supervised learning?</a:t>
            </a:r>
          </a:p>
          <a:p>
            <a:r>
              <a:rPr lang="en-US" sz="3600" dirty="0"/>
              <a:t>Why might we want to use unsupervised learning?</a:t>
            </a:r>
          </a:p>
        </p:txBody>
      </p:sp>
      <p:sp>
        <p:nvSpPr>
          <p:cNvPr id="3" name="Title 2">
            <a:extLst>
              <a:ext uri="{FF2B5EF4-FFF2-40B4-BE49-F238E27FC236}">
                <a16:creationId xmlns:a16="http://schemas.microsoft.com/office/drawing/2014/main" id="{3A288FB2-CE3D-423D-9C80-B2A8C539E4A9}"/>
              </a:ext>
            </a:extLst>
          </p:cNvPr>
          <p:cNvSpPr>
            <a:spLocks noGrp="1"/>
          </p:cNvSpPr>
          <p:nvPr>
            <p:ph type="title"/>
          </p:nvPr>
        </p:nvSpPr>
        <p:spPr/>
        <p:txBody>
          <a:bodyPr/>
          <a:lstStyle/>
          <a:p>
            <a:r>
              <a:rPr lang="en-US" dirty="0"/>
              <a:t>Discussion Questions</a:t>
            </a:r>
          </a:p>
        </p:txBody>
      </p:sp>
    </p:spTree>
    <p:extLst>
      <p:ext uri="{BB962C8B-B14F-4D97-AF65-F5344CB8AC3E}">
        <p14:creationId xmlns:p14="http://schemas.microsoft.com/office/powerpoint/2010/main" val="2040128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963A5A-2C03-48A3-8C97-2A94B2E84D5F}"/>
              </a:ext>
            </a:extLst>
          </p:cNvPr>
          <p:cNvSpPr>
            <a:spLocks noGrp="1"/>
          </p:cNvSpPr>
          <p:nvPr>
            <p:ph idx="1"/>
          </p:nvPr>
        </p:nvSpPr>
        <p:spPr/>
        <p:txBody>
          <a:bodyPr/>
          <a:lstStyle/>
          <a:p>
            <a:r>
              <a:rPr lang="en-US" dirty="0"/>
              <a:t>Unsupervised learning does </a:t>
            </a:r>
            <a:r>
              <a:rPr lang="en-US" b="1" dirty="0"/>
              <a:t>not</a:t>
            </a:r>
            <a:r>
              <a:rPr lang="en-US" dirty="0"/>
              <a:t> use labeled data.</a:t>
            </a:r>
          </a:p>
          <a:p>
            <a:r>
              <a:rPr lang="en-US" dirty="0"/>
              <a:t>Supervised learning uses labeled data to train models to </a:t>
            </a:r>
            <a:r>
              <a:rPr lang="en-US" b="1" dirty="0"/>
              <a:t>predict the label on new data</a:t>
            </a:r>
            <a:r>
              <a:rPr lang="en-US" dirty="0"/>
              <a:t>.</a:t>
            </a:r>
          </a:p>
          <a:p>
            <a:r>
              <a:rPr lang="en-US" dirty="0"/>
              <a:t>The goal of unsupervised learning is to </a:t>
            </a:r>
            <a:r>
              <a:rPr lang="en-US" b="1" dirty="0"/>
              <a:t>find and learn patterns </a:t>
            </a:r>
            <a:r>
              <a:rPr lang="en-US" dirty="0"/>
              <a:t>in data</a:t>
            </a:r>
          </a:p>
          <a:p>
            <a:pPr lvl="1"/>
            <a:r>
              <a:rPr lang="en-US" dirty="0"/>
              <a:t>These patterns may be irrelevant to any labels or categories of the data</a:t>
            </a:r>
          </a:p>
          <a:p>
            <a:pPr lvl="1"/>
            <a:r>
              <a:rPr lang="en-US" dirty="0"/>
              <a:t>Patterns are often how similar or different data points are</a:t>
            </a:r>
          </a:p>
          <a:p>
            <a:endParaRPr lang="en-US" dirty="0"/>
          </a:p>
        </p:txBody>
      </p:sp>
      <p:sp>
        <p:nvSpPr>
          <p:cNvPr id="3" name="Title 2">
            <a:extLst>
              <a:ext uri="{FF2B5EF4-FFF2-40B4-BE49-F238E27FC236}">
                <a16:creationId xmlns:a16="http://schemas.microsoft.com/office/drawing/2014/main" id="{65116AB7-EA6C-4437-A4F2-256F53D1F5FE}"/>
              </a:ext>
            </a:extLst>
          </p:cNvPr>
          <p:cNvSpPr>
            <a:spLocks noGrp="1"/>
          </p:cNvSpPr>
          <p:nvPr>
            <p:ph type="title"/>
          </p:nvPr>
        </p:nvSpPr>
        <p:spPr/>
        <p:txBody>
          <a:bodyPr/>
          <a:lstStyle/>
          <a:p>
            <a:r>
              <a:rPr lang="en-US" dirty="0"/>
              <a:t>Unsupervised Learning</a:t>
            </a:r>
          </a:p>
        </p:txBody>
      </p:sp>
    </p:spTree>
    <p:extLst>
      <p:ext uri="{BB962C8B-B14F-4D97-AF65-F5344CB8AC3E}">
        <p14:creationId xmlns:p14="http://schemas.microsoft.com/office/powerpoint/2010/main" val="2930637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BDDC31-A6A9-46EB-8BC8-7A84268BFAFB}"/>
              </a:ext>
            </a:extLst>
          </p:cNvPr>
          <p:cNvSpPr>
            <a:spLocks noGrp="1"/>
          </p:cNvSpPr>
          <p:nvPr>
            <p:ph idx="1"/>
          </p:nvPr>
        </p:nvSpPr>
        <p:spPr/>
        <p:txBody>
          <a:bodyPr/>
          <a:lstStyle/>
          <a:p>
            <a:r>
              <a:rPr lang="en-US" b="1" dirty="0"/>
              <a:t>Most data is unlabeled</a:t>
            </a:r>
            <a:r>
              <a:rPr lang="en-US" dirty="0"/>
              <a:t>, but we still want to make use of it.</a:t>
            </a:r>
          </a:p>
          <a:p>
            <a:r>
              <a:rPr lang="en-US" dirty="0"/>
              <a:t>Unsupervised learning is the “cake” of machine learning:</a:t>
            </a:r>
          </a:p>
          <a:p>
            <a:pPr lvl="1"/>
            <a:r>
              <a:rPr lang="en-US" dirty="0"/>
              <a:t>“If intelligence is a cake, the bulk of the cake is unsupervised learning, the icing on the cake is supervised learning, and the cherry on the cake is reinforcement learning.” – Yann </a:t>
            </a:r>
            <a:r>
              <a:rPr lang="en-US" dirty="0" err="1"/>
              <a:t>LeCun</a:t>
            </a:r>
            <a:r>
              <a:rPr lang="en-US" dirty="0"/>
              <a:t> [2, 7]</a:t>
            </a:r>
          </a:p>
          <a:p>
            <a:r>
              <a:rPr lang="en-US" dirty="0"/>
              <a:t>Machine learning is not just about predicting, it’s more about </a:t>
            </a:r>
            <a:r>
              <a:rPr lang="en-US" b="1" dirty="0"/>
              <a:t>finding patterns </a:t>
            </a:r>
            <a:r>
              <a:rPr lang="en-US" dirty="0"/>
              <a:t>within the data that are </a:t>
            </a:r>
            <a:r>
              <a:rPr lang="en-US" b="1" dirty="0"/>
              <a:t>meaningful</a:t>
            </a:r>
            <a:r>
              <a:rPr lang="en-US" dirty="0"/>
              <a:t>.</a:t>
            </a:r>
          </a:p>
          <a:p>
            <a:r>
              <a:rPr lang="en-US" dirty="0"/>
              <a:t>The challenge is knowing if the algorithms has learning something useful [1].</a:t>
            </a:r>
          </a:p>
        </p:txBody>
      </p:sp>
      <p:sp>
        <p:nvSpPr>
          <p:cNvPr id="3" name="Title 2">
            <a:extLst>
              <a:ext uri="{FF2B5EF4-FFF2-40B4-BE49-F238E27FC236}">
                <a16:creationId xmlns:a16="http://schemas.microsoft.com/office/drawing/2014/main" id="{06BCFBDB-50A4-4C9E-B695-A4B0D0D590EE}"/>
              </a:ext>
            </a:extLst>
          </p:cNvPr>
          <p:cNvSpPr>
            <a:spLocks noGrp="1"/>
          </p:cNvSpPr>
          <p:nvPr>
            <p:ph type="title"/>
          </p:nvPr>
        </p:nvSpPr>
        <p:spPr/>
        <p:txBody>
          <a:bodyPr/>
          <a:lstStyle/>
          <a:p>
            <a:r>
              <a:rPr lang="en-US" dirty="0"/>
              <a:t>Motivation</a:t>
            </a:r>
          </a:p>
        </p:txBody>
      </p:sp>
    </p:spTree>
    <p:extLst>
      <p:ext uri="{BB962C8B-B14F-4D97-AF65-F5344CB8AC3E}">
        <p14:creationId xmlns:p14="http://schemas.microsoft.com/office/powerpoint/2010/main" val="3445057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119270-E615-4EE9-A1A2-9EC189DA3277}"/>
              </a:ext>
            </a:extLst>
          </p:cNvPr>
          <p:cNvSpPr>
            <a:spLocks noGrp="1"/>
          </p:cNvSpPr>
          <p:nvPr>
            <p:ph type="title"/>
          </p:nvPr>
        </p:nvSpPr>
        <p:spPr/>
        <p:txBody>
          <a:bodyPr/>
          <a:lstStyle/>
          <a:p>
            <a:r>
              <a:rPr lang="en-US" dirty="0"/>
              <a:t>Types of Unsupervised Learning</a:t>
            </a:r>
          </a:p>
        </p:txBody>
      </p:sp>
      <p:sp>
        <p:nvSpPr>
          <p:cNvPr id="6" name="Content Placeholder 2">
            <a:extLst>
              <a:ext uri="{FF2B5EF4-FFF2-40B4-BE49-F238E27FC236}">
                <a16:creationId xmlns:a16="http://schemas.microsoft.com/office/drawing/2014/main" id="{3A2519CE-B9BF-4688-BA92-CF02B76F775B}"/>
              </a:ext>
            </a:extLst>
          </p:cNvPr>
          <p:cNvSpPr>
            <a:spLocks noGrp="1"/>
          </p:cNvSpPr>
          <p:nvPr>
            <p:ph sz="half" idx="1"/>
          </p:nvPr>
        </p:nvSpPr>
        <p:spPr>
          <a:xfrm>
            <a:off x="838200" y="1825625"/>
            <a:ext cx="5181600" cy="4351338"/>
          </a:xfrm>
        </p:spPr>
        <p:txBody>
          <a:bodyPr/>
          <a:lstStyle/>
          <a:p>
            <a:r>
              <a:rPr lang="en-US" dirty="0"/>
              <a:t>Dimensionality Reduction</a:t>
            </a:r>
          </a:p>
          <a:p>
            <a:pPr lvl="1"/>
            <a:r>
              <a:rPr lang="en-US" dirty="0"/>
              <a:t>finds a lower dimensional representation of the data that is still meaningful</a:t>
            </a:r>
          </a:p>
        </p:txBody>
      </p:sp>
      <p:sp>
        <p:nvSpPr>
          <p:cNvPr id="7" name="Content Placeholder 3">
            <a:extLst>
              <a:ext uri="{FF2B5EF4-FFF2-40B4-BE49-F238E27FC236}">
                <a16:creationId xmlns:a16="http://schemas.microsoft.com/office/drawing/2014/main" id="{06A31226-FA71-4730-ABE2-5928A11E8D23}"/>
              </a:ext>
            </a:extLst>
          </p:cNvPr>
          <p:cNvSpPr txBox="1">
            <a:spLocks/>
          </p:cNvSpPr>
          <p:nvPr/>
        </p:nvSpPr>
        <p:spPr>
          <a:xfrm>
            <a:off x="6172200" y="1832999"/>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Clustering</a:t>
            </a:r>
          </a:p>
          <a:p>
            <a:pPr lvl="1"/>
            <a:r>
              <a:rPr lang="en-US" dirty="0"/>
              <a:t>finds groups of the data that are meaningful, where samples in groups are similar to each other but different from other groups</a:t>
            </a:r>
          </a:p>
          <a:p>
            <a:endParaRPr lang="en-US" dirty="0"/>
          </a:p>
        </p:txBody>
      </p:sp>
      <p:pic>
        <p:nvPicPr>
          <p:cNvPr id="5" name="Content Placeholder 4">
            <a:extLst>
              <a:ext uri="{FF2B5EF4-FFF2-40B4-BE49-F238E27FC236}">
                <a16:creationId xmlns:a16="http://schemas.microsoft.com/office/drawing/2014/main" id="{E51EDBDF-7A89-4637-9DF7-FD82453C2A6C}"/>
              </a:ext>
            </a:extLst>
          </p:cNvPr>
          <p:cNvPicPr>
            <a:picLocks noChangeAspect="1"/>
          </p:cNvPicPr>
          <p:nvPr/>
        </p:nvPicPr>
        <p:blipFill rotWithShape="1">
          <a:blip r:embed="rId2"/>
          <a:srcRect l="6369" t="18099" r="2086" b="12015"/>
          <a:stretch/>
        </p:blipFill>
        <p:spPr>
          <a:xfrm>
            <a:off x="123738" y="3231911"/>
            <a:ext cx="2485473" cy="1965069"/>
          </a:xfrm>
          <a:prstGeom prst="rect">
            <a:avLst/>
          </a:prstGeom>
        </p:spPr>
      </p:pic>
      <p:pic>
        <p:nvPicPr>
          <p:cNvPr id="8" name="Picture 7">
            <a:extLst>
              <a:ext uri="{FF2B5EF4-FFF2-40B4-BE49-F238E27FC236}">
                <a16:creationId xmlns:a16="http://schemas.microsoft.com/office/drawing/2014/main" id="{25811BAF-56BA-491A-95FC-43D4D344F224}"/>
              </a:ext>
            </a:extLst>
          </p:cNvPr>
          <p:cNvPicPr>
            <a:picLocks noChangeAspect="1"/>
          </p:cNvPicPr>
          <p:nvPr/>
        </p:nvPicPr>
        <p:blipFill>
          <a:blip r:embed="rId3"/>
          <a:stretch>
            <a:fillRect/>
          </a:stretch>
        </p:blipFill>
        <p:spPr>
          <a:xfrm>
            <a:off x="2002174" y="4430297"/>
            <a:ext cx="3681367" cy="2236658"/>
          </a:xfrm>
          <a:prstGeom prst="rect">
            <a:avLst/>
          </a:prstGeom>
        </p:spPr>
      </p:pic>
      <p:pic>
        <p:nvPicPr>
          <p:cNvPr id="9" name="Picture 8">
            <a:extLst>
              <a:ext uri="{FF2B5EF4-FFF2-40B4-BE49-F238E27FC236}">
                <a16:creationId xmlns:a16="http://schemas.microsoft.com/office/drawing/2014/main" id="{1692D816-D679-4CD2-AD3C-2F0125A73220}"/>
              </a:ext>
            </a:extLst>
          </p:cNvPr>
          <p:cNvPicPr>
            <a:picLocks noChangeAspect="1"/>
          </p:cNvPicPr>
          <p:nvPr/>
        </p:nvPicPr>
        <p:blipFill>
          <a:blip r:embed="rId4"/>
          <a:stretch>
            <a:fillRect/>
          </a:stretch>
        </p:blipFill>
        <p:spPr>
          <a:xfrm>
            <a:off x="6096000" y="3751334"/>
            <a:ext cx="2691089" cy="2569770"/>
          </a:xfrm>
          <a:prstGeom prst="rect">
            <a:avLst/>
          </a:prstGeom>
        </p:spPr>
      </p:pic>
    </p:spTree>
    <p:extLst>
      <p:ext uri="{BB962C8B-B14F-4D97-AF65-F5344CB8AC3E}">
        <p14:creationId xmlns:p14="http://schemas.microsoft.com/office/powerpoint/2010/main" val="4225329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1AD638-500F-4025-AC61-C88F75517C11}"/>
              </a:ext>
            </a:extLst>
          </p:cNvPr>
          <p:cNvSpPr>
            <a:spLocks noGrp="1"/>
          </p:cNvSpPr>
          <p:nvPr>
            <p:ph idx="1"/>
          </p:nvPr>
        </p:nvSpPr>
        <p:spPr>
          <a:xfrm>
            <a:off x="525878" y="1825625"/>
            <a:ext cx="10827921" cy="4351338"/>
          </a:xfrm>
        </p:spPr>
        <p:txBody>
          <a:bodyPr>
            <a:normAutofit/>
          </a:bodyPr>
          <a:lstStyle/>
          <a:p>
            <a:r>
              <a:rPr lang="en-US" dirty="0"/>
              <a:t>Because there are no labels, evaluation is a major challenge</a:t>
            </a:r>
          </a:p>
          <a:p>
            <a:r>
              <a:rPr lang="en-US" dirty="0"/>
              <a:t>So how do you determine that an algorithm is working well?</a:t>
            </a:r>
          </a:p>
          <a:p>
            <a:pPr lvl="1"/>
            <a:r>
              <a:rPr lang="en-US" b="1" dirty="0"/>
              <a:t>Benchmark dataset </a:t>
            </a:r>
            <a:r>
              <a:rPr lang="en-US" dirty="0"/>
              <a:t>with ground truth[1], but not indicative of real-world data.</a:t>
            </a:r>
          </a:p>
          <a:p>
            <a:pPr lvl="1"/>
            <a:r>
              <a:rPr lang="en-US" b="1" dirty="0"/>
              <a:t>Some metrics don’t require ground truth</a:t>
            </a:r>
            <a:r>
              <a:rPr lang="en-US" dirty="0"/>
              <a:t>, like Silhouette scores [1], but often makes assumptions about what a “good” cluster should look like.</a:t>
            </a:r>
          </a:p>
          <a:p>
            <a:pPr lvl="1"/>
            <a:r>
              <a:rPr lang="en-US" dirty="0"/>
              <a:t>Often the best, or only way, is to </a:t>
            </a:r>
            <a:r>
              <a:rPr lang="en-US" b="1" dirty="0"/>
              <a:t>manually assess </a:t>
            </a:r>
            <a:r>
              <a:rPr lang="en-US" dirty="0"/>
              <a:t>the results [1].</a:t>
            </a:r>
          </a:p>
          <a:p>
            <a:pPr lvl="1"/>
            <a:endParaRPr lang="en-US" dirty="0"/>
          </a:p>
        </p:txBody>
      </p:sp>
      <p:sp>
        <p:nvSpPr>
          <p:cNvPr id="3" name="Title 2">
            <a:extLst>
              <a:ext uri="{FF2B5EF4-FFF2-40B4-BE49-F238E27FC236}">
                <a16:creationId xmlns:a16="http://schemas.microsoft.com/office/drawing/2014/main" id="{AB9496E1-C728-4B33-B9BB-6A62E72EC2D7}"/>
              </a:ext>
            </a:extLst>
          </p:cNvPr>
          <p:cNvSpPr>
            <a:spLocks noGrp="1"/>
          </p:cNvSpPr>
          <p:nvPr>
            <p:ph type="title"/>
          </p:nvPr>
        </p:nvSpPr>
        <p:spPr/>
        <p:txBody>
          <a:bodyPr/>
          <a:lstStyle/>
          <a:p>
            <a:r>
              <a:rPr lang="en-US" dirty="0"/>
              <a:t>Evaluation</a:t>
            </a:r>
          </a:p>
        </p:txBody>
      </p:sp>
    </p:spTree>
    <p:extLst>
      <p:ext uri="{BB962C8B-B14F-4D97-AF65-F5344CB8AC3E}">
        <p14:creationId xmlns:p14="http://schemas.microsoft.com/office/powerpoint/2010/main" val="3262427478"/>
      </p:ext>
    </p:extLst>
  </p:cSld>
  <p:clrMapOvr>
    <a:masterClrMapping/>
  </p:clrMapOvr>
</p:sld>
</file>

<file path=ppt/theme/theme1.xml><?xml version="1.0" encoding="utf-8"?>
<a:theme xmlns:a="http://schemas.openxmlformats.org/drawingml/2006/main" name="Office Theme">
  <a:themeElements>
    <a:clrScheme name="national-security-institute-colors01">
      <a:dk1>
        <a:sysClr val="windowText" lastClr="000000"/>
      </a:dk1>
      <a:lt1>
        <a:sysClr val="window" lastClr="FFFFFF"/>
      </a:lt1>
      <a:dk2>
        <a:srgbClr val="44546A"/>
      </a:dk2>
      <a:lt2>
        <a:srgbClr val="E7E6E6"/>
      </a:lt2>
      <a:accent1>
        <a:srgbClr val="B4CAFA"/>
      </a:accent1>
      <a:accent2>
        <a:srgbClr val="ED8B00"/>
      </a:accent2>
      <a:accent3>
        <a:srgbClr val="A5A5A5"/>
      </a:accent3>
      <a:accent4>
        <a:srgbClr val="FFE6C1"/>
      </a:accent4>
      <a:accent5>
        <a:srgbClr val="FFC000"/>
      </a:accent5>
      <a:accent6>
        <a:srgbClr val="B7DDFF"/>
      </a:accent6>
      <a:hlink>
        <a:srgbClr val="595959"/>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695BC60045F264AB265EEAA6707E560" ma:contentTypeVersion="12" ma:contentTypeDescription="Create a new document." ma:contentTypeScope="" ma:versionID="fb170084dd935904f7a3a36ea93e9b31">
  <xsd:schema xmlns:xsd="http://www.w3.org/2001/XMLSchema" xmlns:xs="http://www.w3.org/2001/XMLSchema" xmlns:p="http://schemas.microsoft.com/office/2006/metadata/properties" xmlns:ns2="8df4aca9-5861-49b0-bced-9e088aa00496" xmlns:ns3="65e433e7-f02d-4046-ab96-2229c6d8637d" targetNamespace="http://schemas.microsoft.com/office/2006/metadata/properties" ma:root="true" ma:fieldsID="c1b040c3a0c278d432fe75a175b594bd" ns2:_="" ns3:_="">
    <xsd:import namespace="8df4aca9-5861-49b0-bced-9e088aa00496"/>
    <xsd:import namespace="65e433e7-f02d-4046-ab96-2229c6d8637d"/>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f4aca9-5861-49b0-bced-9e088aa004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5e433e7-f02d-4046-ab96-2229c6d8637d"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df4aca9-5861-49b0-bced-9e088aa0049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96C07F3-20CF-4D3D-BB8F-3AACF768369F}">
  <ds:schemaRefs>
    <ds:schemaRef ds:uri="http://schemas.microsoft.com/sharepoint/v3/contenttype/forms"/>
  </ds:schemaRefs>
</ds:datastoreItem>
</file>

<file path=customXml/itemProps2.xml><?xml version="1.0" encoding="utf-8"?>
<ds:datastoreItem xmlns:ds="http://schemas.openxmlformats.org/officeDocument/2006/customXml" ds:itemID="{CC1F2AE6-0748-400C-B22C-3B27685D6B44}"/>
</file>

<file path=customXml/itemProps3.xml><?xml version="1.0" encoding="utf-8"?>
<ds:datastoreItem xmlns:ds="http://schemas.openxmlformats.org/officeDocument/2006/customXml" ds:itemID="{B800402B-DBBA-4875-B6E0-0C91BC30E085}">
  <ds:schemaRefs>
    <ds:schemaRef ds:uri="http://schemas.microsoft.com/office/2006/metadata/properties"/>
    <ds:schemaRef ds:uri="http://schemas.openxmlformats.org/package/2006/metadata/core-properties"/>
    <ds:schemaRef ds:uri="http://schemas.microsoft.com/office/2006/documentManagement/types"/>
    <ds:schemaRef ds:uri="http://purl.org/dc/elements/1.1/"/>
    <ds:schemaRef ds:uri="http://www.w3.org/XML/1998/namespace"/>
    <ds:schemaRef ds:uri="ee953909-18ac-4b85-9eb3-df8030c943b2"/>
    <ds:schemaRef ds:uri="http://schemas.microsoft.com/office/infopath/2007/PartnerControls"/>
    <ds:schemaRef ds:uri="http://purl.org/dc/terms/"/>
    <ds:schemaRef ds:uri="3244d6d9-a1c5-42d0-bec4-4d0b83c4e2e9"/>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5474</TotalTime>
  <Words>2624</Words>
  <Application>Microsoft Office PowerPoint</Application>
  <PresentationFormat>Widescreen</PresentationFormat>
  <Paragraphs>262</Paragraphs>
  <Slides>48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Calibri Light</vt:lpstr>
      <vt:lpstr>Calibri</vt:lpstr>
      <vt:lpstr>Verdana</vt:lpstr>
      <vt:lpstr>Arial</vt:lpstr>
      <vt:lpstr>Office Theme</vt:lpstr>
      <vt:lpstr>PowerPoint Presentation</vt:lpstr>
      <vt:lpstr>Unsupervised Machine Learning</vt:lpstr>
      <vt:lpstr>Learning Objectives</vt:lpstr>
      <vt:lpstr>PowerPoint Presentation</vt:lpstr>
      <vt:lpstr>Discussion Questions</vt:lpstr>
      <vt:lpstr>Unsupervised Learning</vt:lpstr>
      <vt:lpstr>Motivation</vt:lpstr>
      <vt:lpstr>Types of Unsupervised Learning</vt:lpstr>
      <vt:lpstr>Evaluation</vt:lpstr>
      <vt:lpstr>Applications</vt:lpstr>
      <vt:lpstr>Discussion Question</vt:lpstr>
      <vt:lpstr>PowerPoint Presentation</vt:lpstr>
      <vt:lpstr>Discussion Question</vt:lpstr>
      <vt:lpstr>Dimensionality Reduction Overview</vt:lpstr>
      <vt:lpstr>PCA – Intro and motivation</vt:lpstr>
      <vt:lpstr>PCA – Details</vt:lpstr>
      <vt:lpstr>t-SNE and Manifold Learning</vt:lpstr>
      <vt:lpstr>t-SNE and Manifold Learning</vt:lpstr>
      <vt:lpstr>Dimensionality Reduction Applications</vt:lpstr>
      <vt:lpstr>Evaluating Dimensionality Reduction</vt:lpstr>
      <vt:lpstr>Discussion Question</vt:lpstr>
      <vt:lpstr>PowerPoint Presentation</vt:lpstr>
      <vt:lpstr>Discussion Question</vt:lpstr>
      <vt:lpstr>Clustering</vt:lpstr>
      <vt:lpstr>K-Means – Intro and Motivation</vt:lpstr>
      <vt:lpstr>K-Means – Determining Number of Clusters</vt:lpstr>
      <vt:lpstr>K-Means – Determining Number of Clusters</vt:lpstr>
      <vt:lpstr>Hierarchical – Intro and Motivation</vt:lpstr>
      <vt:lpstr>Hierarchical – Dendrogram</vt:lpstr>
      <vt:lpstr>Hierarchical – Evaluation and Application</vt:lpstr>
      <vt:lpstr>DBSCAN – Intro and Motivation</vt:lpstr>
      <vt:lpstr>DBSCAN - Examples</vt:lpstr>
      <vt:lpstr>Evaluating DBSCAN</vt:lpstr>
      <vt:lpstr>Gaussian Mixtures – Intro and Motivation</vt:lpstr>
      <vt:lpstr>Gaussian Mixtures – Example</vt:lpstr>
      <vt:lpstr>Evaluating Gaussian Mixtures </vt:lpstr>
      <vt:lpstr>Clustering Algorithm Applications</vt:lpstr>
      <vt:lpstr>Discussion Question</vt:lpstr>
      <vt:lpstr>PowerPoint Presentation</vt:lpstr>
      <vt:lpstr>Discussion Question</vt:lpstr>
      <vt:lpstr>Difficulty of Dimensionality Reduction</vt:lpstr>
      <vt:lpstr>Difficulty of Clustering</vt:lpstr>
      <vt:lpstr>Metrics</vt:lpstr>
      <vt:lpstr>When to use?</vt:lpstr>
      <vt:lpstr>Example and Discussion</vt:lpstr>
      <vt:lpstr>PowerPoint Presentation</vt:lpstr>
      <vt:lpstr>Useful Links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Black, Jonathan</dc:creator>
  <cp:lastModifiedBy>Dan Sobien</cp:lastModifiedBy>
  <cp:revision>302</cp:revision>
  <dcterms:created xsi:type="dcterms:W3CDTF">2021-10-01T17:11:00Z</dcterms:created>
  <dcterms:modified xsi:type="dcterms:W3CDTF">2023-09-27T01:09:57Z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0x010100C695BC60045F264AB265EEAA6707E560</vt:lpwstr>
  </property>
  <property fmtid="{D5CDD505-2E9C-101B-9397-08002B2CF9AE}" pid="3" name="MediaServiceImageTags">
    <vt:lpwstr/>
  </property>
</Properties>
</file>